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259" r:id="rId6"/>
    <p:sldId id="305" r:id="rId7"/>
    <p:sldId id="301" r:id="rId8"/>
    <p:sldId id="299" r:id="rId9"/>
    <p:sldId id="300" r:id="rId10"/>
    <p:sldId id="262" r:id="rId11"/>
    <p:sldId id="266" r:id="rId12"/>
    <p:sldId id="267" r:id="rId13"/>
    <p:sldId id="264" r:id="rId14"/>
    <p:sldId id="306" r:id="rId15"/>
    <p:sldId id="329" r:id="rId16"/>
    <p:sldId id="327" r:id="rId17"/>
    <p:sldId id="270" r:id="rId18"/>
    <p:sldId id="320" r:id="rId19"/>
    <p:sldId id="321" r:id="rId20"/>
    <p:sldId id="273" r:id="rId21"/>
    <p:sldId id="311" r:id="rId22"/>
    <p:sldId id="275" r:id="rId23"/>
    <p:sldId id="302" r:id="rId24"/>
    <p:sldId id="323" r:id="rId25"/>
    <p:sldId id="314" r:id="rId26"/>
    <p:sldId id="277" r:id="rId27"/>
    <p:sldId id="328" r:id="rId28"/>
    <p:sldId id="307" r:id="rId29"/>
    <p:sldId id="295" r:id="rId30"/>
    <p:sldId id="326" r:id="rId31"/>
    <p:sldId id="330" r:id="rId32"/>
    <p:sldId id="317" r:id="rId33"/>
    <p:sldId id="285"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initials="a" lastIdx="9" clrIdx="0"/>
  <p:cmAuthor id="1" name="Toosdhi Perry" initials="TP" lastIdx="1" clrIdx="1"/>
  <p:cmAuthor id="2" name="Tamara Rahim Grow" initials="TR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4" autoAdjust="0"/>
    <p:restoredTop sz="67520" autoAdjust="0"/>
  </p:normalViewPr>
  <p:slideViewPr>
    <p:cSldViewPr snapToGrid="0">
      <p:cViewPr>
        <p:scale>
          <a:sx n="80" d="100"/>
          <a:sy n="80" d="100"/>
        </p:scale>
        <p:origin x="-882" y="1482"/>
      </p:cViewPr>
      <p:guideLst>
        <p:guide orient="horz" pos="2160"/>
        <p:guide orient="horz" pos="4224"/>
        <p:guide orient="horz" pos="3024"/>
        <p:guide pos="2880"/>
        <p:guide pos="96"/>
      </p:guideLst>
    </p:cSldViewPr>
  </p:slideViewPr>
  <p:notesTextViewPr>
    <p:cViewPr>
      <p:scale>
        <a:sx n="100" d="100"/>
        <a:sy n="100" d="100"/>
      </p:scale>
      <p:origin x="0" y="0"/>
    </p:cViewPr>
  </p:notesTextViewPr>
  <p:sorterViewPr>
    <p:cViewPr>
      <p:scale>
        <a:sx n="89" d="100"/>
        <a:sy n="89" d="100"/>
      </p:scale>
      <p:origin x="0" y="0"/>
    </p:cViewPr>
  </p:sorterViewPr>
  <p:notesViewPr>
    <p:cSldViewPr snapToGrid="0">
      <p:cViewPr>
        <p:scale>
          <a:sx n="49" d="100"/>
          <a:sy n="49" d="100"/>
        </p:scale>
        <p:origin x="-2658" y="-132"/>
      </p:cViewPr>
      <p:guideLst>
        <p:guide orient="horz" pos="2856"/>
        <p:guide pos="2160"/>
        <p:guide pos="3600"/>
        <p:guide pos="3648"/>
        <p:guide pos="4272"/>
        <p:guide pos="720"/>
        <p:guide pos="672"/>
        <p:guide pos="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1-07T11:02:19.591" idx="9">
    <p:pos x="10" y="10"/>
    <p:text> this is from 
1. Zarkhin V, Li L, Sarwal M. “To B or Not to B?” B-Cells and Graft Rejection. Transplantation 2008;85: 1705–1714.
need to work with artist to recreate and eliminate parts and emphasize other parts.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C80C2-BB28-47B2-9041-CB11B8D6609F}" type="datetimeFigureOut">
              <a:rPr lang="en-US" smtClean="0"/>
              <a:pPr/>
              <a:t>11/20/2012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43000" y="4343400"/>
            <a:ext cx="45720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a:latin typeface="Arial" pitchFamily="34" charset="0"/>
                <a:cs typeface="Arial" pitchFamily="34" charset="0"/>
              </a:defRPr>
            </a:lvl1pPr>
          </a:lstStyle>
          <a:p>
            <a:fld id="{C755328D-BF9C-4220-B1EA-846E615CCF35}" type="slidenum">
              <a:rPr lang="en-US" smtClean="0"/>
              <a:pPr/>
              <a:t>‹#›</a:t>
            </a:fld>
            <a:endParaRPr lang="en-US" dirty="0"/>
          </a:p>
        </p:txBody>
      </p:sp>
    </p:spTree>
    <p:extLst>
      <p:ext uri="{BB962C8B-B14F-4D97-AF65-F5344CB8AC3E}">
        <p14:creationId xmlns:p14="http://schemas.microsoft.com/office/powerpoint/2010/main" val="4227767275"/>
      </p:ext>
    </p:extLst>
  </p:cSld>
  <p:clrMap bg1="lt1" tx1="dk1" bg2="lt2" tx2="dk2" accent1="accent1" accent2="accent2" accent3="accent3" accent4="accent4" accent5="accent5" accent6="accent6" hlink="hlink" folHlink="folHlink"/>
  <p:notesStyle>
    <a:lvl1pPr marL="111125" indent="-111125" algn="l" defTabSz="914400" rtl="0" eaLnBrk="1" latinLnBrk="0" hangingPunct="1">
      <a:lnSpc>
        <a:spcPct val="100000"/>
      </a:lnSpc>
      <a:spcBef>
        <a:spcPts val="600"/>
      </a:spcBef>
      <a:buFont typeface="Arial" pitchFamily="34" charset="0"/>
      <a:buChar char="•"/>
      <a:defRPr sz="1100" kern="1200">
        <a:solidFill>
          <a:schemeClr val="tx1"/>
        </a:solidFill>
        <a:latin typeface="Arial" pitchFamily="34" charset="0"/>
        <a:ea typeface="+mn-ea"/>
        <a:cs typeface="Arial" pitchFamily="34" charset="0"/>
      </a:defRPr>
    </a:lvl1pPr>
    <a:lvl2pPr marL="228600" indent="-114300" algn="l" defTabSz="914400" rtl="0" eaLnBrk="1" latinLnBrk="0" hangingPunct="1">
      <a:lnSpc>
        <a:spcPct val="100000"/>
      </a:lnSpc>
      <a:spcBef>
        <a:spcPts val="600"/>
      </a:spcBef>
      <a:buFont typeface="Arial" pitchFamily="34" charset="0"/>
      <a:buChar char="•"/>
      <a:defRPr sz="1100" kern="1200">
        <a:solidFill>
          <a:schemeClr val="tx1"/>
        </a:solidFill>
        <a:latin typeface="Arial" pitchFamily="34" charset="0"/>
        <a:ea typeface="+mn-ea"/>
        <a:cs typeface="Arial" pitchFamily="34" charset="0"/>
      </a:defRPr>
    </a:lvl2pPr>
    <a:lvl3pPr marL="342900" indent="-114300" algn="l" defTabSz="914400" rtl="0" eaLnBrk="1" latinLnBrk="0" hangingPunct="1">
      <a:lnSpc>
        <a:spcPct val="100000"/>
      </a:lnSpc>
      <a:spcBef>
        <a:spcPts val="600"/>
      </a:spcBef>
      <a:buFont typeface="Arial" pitchFamily="34" charset="0"/>
      <a:buChar char="•"/>
      <a:defRPr sz="1100" kern="1200">
        <a:solidFill>
          <a:schemeClr val="tx1"/>
        </a:solidFill>
        <a:latin typeface="Arial" pitchFamily="34" charset="0"/>
        <a:ea typeface="+mn-ea"/>
        <a:cs typeface="Arial" pitchFamily="34" charset="0"/>
      </a:defRPr>
    </a:lvl3pPr>
    <a:lvl4pPr marL="457200" indent="-114300" algn="l" defTabSz="914400" rtl="0" eaLnBrk="1" latinLnBrk="0" hangingPunct="1">
      <a:lnSpc>
        <a:spcPct val="100000"/>
      </a:lnSpc>
      <a:spcBef>
        <a:spcPts val="600"/>
      </a:spcBef>
      <a:buFont typeface="Arial" pitchFamily="34" charset="0"/>
      <a:buChar char="•"/>
      <a:defRPr sz="1100" kern="1200">
        <a:solidFill>
          <a:schemeClr val="tx1"/>
        </a:solidFill>
        <a:latin typeface="Arial" pitchFamily="34" charset="0"/>
        <a:ea typeface="+mn-ea"/>
        <a:cs typeface="Arial" pitchFamily="34" charset="0"/>
      </a:defRPr>
    </a:lvl4pPr>
    <a:lvl5pPr marL="571500" indent="-114300" algn="l" defTabSz="914400" rtl="0" eaLnBrk="1" latinLnBrk="0" hangingPunct="1">
      <a:lnSpc>
        <a:spcPct val="100000"/>
      </a:lnSpc>
      <a:spcBef>
        <a:spcPts val="600"/>
      </a:spcBef>
      <a:buFont typeface="Arial" pitchFamily="34" charset="0"/>
      <a:buChar char="•"/>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sz="1000" b="1" dirty="0" smtClean="0"/>
              <a:t>References</a:t>
            </a:r>
          </a:p>
          <a:p>
            <a:pPr marL="171450" indent="-171450">
              <a:buFont typeface="+mj-lt"/>
              <a:buAutoNum type="arabicPeriod"/>
            </a:pPr>
            <a:r>
              <a:rPr lang="en-US" sz="1000" dirty="0" smtClean="0"/>
              <a:t>Halloran PF. T cell-mediated rejection of kidney transplants: a personal viewpoint. </a:t>
            </a:r>
            <a:r>
              <a:rPr lang="en-US" sz="1000" i="1" dirty="0" smtClean="0"/>
              <a:t>Am J Transplant</a:t>
            </a:r>
            <a:r>
              <a:rPr lang="en-US" sz="1000" dirty="0" smtClean="0"/>
              <a:t>. May 2010;10(5):1126-1134.</a:t>
            </a:r>
          </a:p>
          <a:p>
            <a:pPr marL="171450" indent="-171450">
              <a:buFont typeface="+mj-lt"/>
              <a:buAutoNum type="arabicPeriod"/>
            </a:pPr>
            <a:r>
              <a:rPr lang="en-US" sz="1000" dirty="0" err="1" smtClean="0"/>
              <a:t>Einecke</a:t>
            </a:r>
            <a:r>
              <a:rPr lang="en-US" sz="1000" dirty="0" smtClean="0"/>
              <a:t> G, </a:t>
            </a:r>
            <a:r>
              <a:rPr lang="en-US" sz="1000" dirty="0" err="1" smtClean="0"/>
              <a:t>Mengel</a:t>
            </a:r>
            <a:r>
              <a:rPr lang="en-US" sz="1000" dirty="0" smtClean="0"/>
              <a:t> M, Hidalgo L, </a:t>
            </a:r>
            <a:r>
              <a:rPr lang="en-US" sz="1000" dirty="0" err="1" smtClean="0"/>
              <a:t>Allanach</a:t>
            </a:r>
            <a:r>
              <a:rPr lang="en-US" sz="1000" dirty="0" smtClean="0"/>
              <a:t> K, </a:t>
            </a:r>
            <a:r>
              <a:rPr lang="en-US" sz="1000" dirty="0" err="1" smtClean="0"/>
              <a:t>Famulski</a:t>
            </a:r>
            <a:r>
              <a:rPr lang="en-US" sz="1000" dirty="0" smtClean="0"/>
              <a:t> KS, Halloran PF. The early course of kidney allograft rejection: defining the time when rejection begins. </a:t>
            </a:r>
            <a:r>
              <a:rPr lang="en-US" sz="1000" i="1" dirty="0" smtClean="0"/>
              <a:t>Am J Transplant</a:t>
            </a:r>
            <a:r>
              <a:rPr lang="en-US" sz="1000" dirty="0" smtClean="0"/>
              <a:t>. Mar 2009;9(3):483-493.</a:t>
            </a:r>
          </a:p>
          <a:p>
            <a:pPr marL="171450" indent="-171450">
              <a:buFont typeface="+mj-lt"/>
              <a:buAutoNum type="arabicPeriod"/>
            </a:pPr>
            <a:r>
              <a:rPr lang="en-US" sz="1000" dirty="0" err="1" smtClean="0"/>
              <a:t>Famulski</a:t>
            </a:r>
            <a:r>
              <a:rPr lang="en-US" sz="1000" dirty="0" smtClean="0"/>
              <a:t> K.S, </a:t>
            </a:r>
            <a:r>
              <a:rPr lang="en-US" sz="1000" dirty="0" err="1" smtClean="0"/>
              <a:t>Kayser</a:t>
            </a:r>
            <a:r>
              <a:rPr lang="en-US" sz="1000" dirty="0" smtClean="0"/>
              <a:t> D, </a:t>
            </a:r>
            <a:r>
              <a:rPr lang="en-US" sz="1000" dirty="0" err="1" smtClean="0"/>
              <a:t>Einicke</a:t>
            </a:r>
            <a:r>
              <a:rPr lang="en-US" sz="1000" dirty="0" smtClean="0"/>
              <a:t> G, </a:t>
            </a:r>
            <a:r>
              <a:rPr lang="en-US" sz="1000" dirty="0" err="1" smtClean="0"/>
              <a:t>Allanach</a:t>
            </a:r>
            <a:r>
              <a:rPr lang="en-US" sz="1000" dirty="0" smtClean="0"/>
              <a:t> K, </a:t>
            </a:r>
            <a:r>
              <a:rPr lang="en-US" sz="1000" dirty="0" err="1" smtClean="0"/>
              <a:t>Badr</a:t>
            </a:r>
            <a:r>
              <a:rPr lang="en-US" sz="1000" dirty="0" smtClean="0"/>
              <a:t> D, Sis B, Halloran P.F. Alternative Macrophage Activation-Associated Transcripts in T-Cell-Mediated Rejection of Mouse Kidney </a:t>
            </a:r>
            <a:r>
              <a:rPr lang="en-US" sz="1000" dirty="0" err="1" smtClean="0"/>
              <a:t>Allografts</a:t>
            </a:r>
            <a:r>
              <a:rPr lang="en-US" sz="1000" dirty="0" smtClean="0"/>
              <a:t>. </a:t>
            </a:r>
            <a:r>
              <a:rPr lang="en-US" sz="1000" i="1" dirty="0" smtClean="0"/>
              <a:t>Am J Transplant</a:t>
            </a:r>
            <a:r>
              <a:rPr lang="en-US" sz="1000" dirty="0" smtClean="0"/>
              <a:t>. 2010; 10:489-496.</a:t>
            </a:r>
          </a:p>
        </p:txBody>
      </p:sp>
      <p:sp>
        <p:nvSpPr>
          <p:cNvPr id="4" name="Slide Number Placeholder 3"/>
          <p:cNvSpPr>
            <a:spLocks noGrp="1"/>
          </p:cNvSpPr>
          <p:nvPr>
            <p:ph type="sldNum" sz="quarter" idx="10"/>
          </p:nvPr>
        </p:nvSpPr>
        <p:spPr/>
        <p:txBody>
          <a:bodyPr/>
          <a:lstStyle/>
          <a:p>
            <a:fld id="{C755328D-BF9C-4220-B1EA-846E615CCF35}" type="slidenum">
              <a:rPr lang="en-US" smtClean="0"/>
              <a:pPr/>
              <a:t>10</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67649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55328D-BF9C-4220-B1EA-846E615CCF3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 typeface="Arial" pitchFamily="34" charset="0"/>
              <a:buNone/>
              <a:tabLst/>
              <a:defRPr/>
            </a:pPr>
            <a:endParaRPr lang="en-US" sz="1100" dirty="0" smtClean="0"/>
          </a:p>
          <a:p>
            <a:pPr marL="0" marR="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sz="1100" b="1" dirty="0" smtClean="0"/>
              <a:t>Reference</a:t>
            </a:r>
          </a:p>
          <a:p>
            <a:pPr marL="0" marR="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sz="1100" dirty="0" smtClean="0"/>
              <a:t>1. Colvin RB, Smith RN. Antibody-mediated organ-allograft rejection. </a:t>
            </a:r>
            <a:r>
              <a:rPr lang="en-US" sz="1100" i="1" dirty="0" smtClean="0"/>
              <a:t>Nature Immunology Review</a:t>
            </a:r>
            <a:r>
              <a:rPr lang="en-US" sz="1100" dirty="0" smtClean="0"/>
              <a:t>. 2005; 5:805-817.  </a:t>
            </a:r>
          </a:p>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12</a:t>
            </a:fld>
            <a:endParaRPr lang="en-US" dirty="0"/>
          </a:p>
        </p:txBody>
      </p:sp>
    </p:spTree>
    <p:extLst>
      <p:ext uri="{BB962C8B-B14F-4D97-AF65-F5344CB8AC3E}">
        <p14:creationId xmlns:p14="http://schemas.microsoft.com/office/powerpoint/2010/main" val="234923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125" marR="0" indent="-111125" algn="l" defTabSz="914400" rtl="0" eaLnBrk="1" fontAlgn="auto" latinLnBrk="0" hangingPunct="1">
              <a:lnSpc>
                <a:spcPct val="100000"/>
              </a:lnSpc>
              <a:spcBef>
                <a:spcPts val="0"/>
              </a:spcBef>
              <a:spcAft>
                <a:spcPts val="0"/>
              </a:spcAft>
              <a:buClrTx/>
              <a:buSzTx/>
              <a:tabLst/>
              <a:defRPr/>
            </a:pPr>
            <a:r>
              <a:rPr lang="en-US" sz="1200" b="0" i="0" u="none" strike="noStrike" kern="1200" baseline="0" dirty="0" smtClean="0">
                <a:solidFill>
                  <a:schemeClr val="tx1"/>
                </a:solidFill>
                <a:latin typeface="+mn-lt"/>
                <a:ea typeface="+mn-ea"/>
                <a:cs typeface="+mn-cs"/>
              </a:rPr>
              <a:t>B-cells develop throughout life in bone marrow</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After the developing B-cells express antigen receptors, these molecules stimulate proliferation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Absent antigen receptor expression, developing B-cells undergo apoptosis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Naïve B-cells recognize soluble antigen in the blood or lymph using their B-cell receptor (BCR) and bind major histocompatibility complex (MHC) class II</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This antigen/MHC II complex is recognized by compatible T-cells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Naïve B-cells become activated by antigen, T-cell co-stimulation and cytokines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On activation, B-cells exit the follicles into the T-cell zones of the lymphoid organ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Activated B-cells differentiate into either memory B-cells or early </a:t>
            </a:r>
            <a:r>
              <a:rPr lang="en-US" sz="1200" b="0" i="0" u="none" strike="noStrike" kern="1200" baseline="0" dirty="0" err="1" smtClean="0">
                <a:solidFill>
                  <a:schemeClr val="tx1"/>
                </a:solidFill>
                <a:latin typeface="+mn-lt"/>
                <a:ea typeface="+mn-ea"/>
                <a:cs typeface="+mn-cs"/>
              </a:rPr>
              <a:t>plasmablasts</a:t>
            </a: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sz="1200" dirty="0" smtClean="0"/>
              <a:t>Joanna </a:t>
            </a:r>
            <a:r>
              <a:rPr lang="en-US" sz="1200" dirty="0" err="1" smtClean="0"/>
              <a:t>Wieckiewicz</a:t>
            </a:r>
            <a:r>
              <a:rPr lang="en-US" sz="1200" dirty="0" smtClean="0"/>
              <a:t>, Ryoichi </a:t>
            </a:r>
            <a:r>
              <a:rPr lang="en-US" sz="1200" dirty="0" err="1" smtClean="0"/>
              <a:t>Goto</a:t>
            </a:r>
            <a:r>
              <a:rPr lang="en-US" sz="1200" dirty="0" smtClean="0"/>
              <a:t>, and Kathryn J Wood. T regulatory cells and the control of </a:t>
            </a:r>
            <a:r>
              <a:rPr lang="en-US" sz="1200" dirty="0" err="1" smtClean="0"/>
              <a:t>alloimmunity</a:t>
            </a:r>
            <a:r>
              <a:rPr lang="en-US" sz="1200" dirty="0" smtClean="0"/>
              <a:t>: from </a:t>
            </a:r>
            <a:r>
              <a:rPr lang="en-US" sz="1200" dirty="0" err="1" smtClean="0"/>
              <a:t>characterisation</a:t>
            </a:r>
            <a:r>
              <a:rPr lang="en-US" sz="1200" dirty="0" smtClean="0"/>
              <a:t> to clinical application. </a:t>
            </a:r>
            <a:r>
              <a:rPr lang="en-US" sz="1200" i="1" dirty="0" err="1" smtClean="0"/>
              <a:t>Curr</a:t>
            </a:r>
            <a:r>
              <a:rPr lang="en-US" sz="1200" i="1" dirty="0" smtClean="0"/>
              <a:t> </a:t>
            </a:r>
            <a:r>
              <a:rPr lang="en-US" sz="1200" i="1" dirty="0" err="1" smtClean="0"/>
              <a:t>Opin</a:t>
            </a:r>
            <a:r>
              <a:rPr lang="en-US" sz="1200" i="1" dirty="0" smtClean="0"/>
              <a:t> </a:t>
            </a:r>
            <a:r>
              <a:rPr lang="en-US" sz="1200" i="1" dirty="0" err="1" smtClean="0"/>
              <a:t>Immunol</a:t>
            </a:r>
            <a:r>
              <a:rPr lang="en-US" sz="1200" dirty="0" smtClean="0"/>
              <a:t>. 2010; 22(5): 662–668.</a:t>
            </a:r>
            <a:r>
              <a:rPr lang="it-IT" sz="1200" dirty="0" smtClean="0"/>
              <a:t> </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itchFamily="34" charset="0"/>
              <a:buNone/>
            </a:pPr>
            <a:r>
              <a:rPr lang="en-US" sz="1200" b="1" i="0" u="none" strike="noStrike" kern="1200" baseline="0" dirty="0" smtClean="0">
                <a:solidFill>
                  <a:schemeClr val="tx1"/>
                </a:solidFill>
                <a:latin typeface="+mn-lt"/>
                <a:ea typeface="+mn-ea"/>
                <a:cs typeface="+mn-cs"/>
              </a:rPr>
              <a:t>Reference</a:t>
            </a:r>
            <a:r>
              <a:rPr lang="en-US" sz="1200" b="0" i="0" u="none" strike="noStrike" kern="1200" baseline="0" dirty="0" smtClean="0">
                <a:solidFill>
                  <a:schemeClr val="tx1"/>
                </a:solidFill>
                <a:latin typeface="+mn-lt"/>
                <a:ea typeface="+mn-ea"/>
                <a:cs typeface="+mn-cs"/>
              </a:rPr>
              <a:t> </a:t>
            </a:r>
          </a:p>
          <a:p>
            <a:pPr marL="0" indent="0">
              <a:buNone/>
            </a:pPr>
            <a:r>
              <a:rPr lang="en-US" sz="1200" b="0" i="0" u="none" strike="noStrike" kern="1200" baseline="0" dirty="0" smtClean="0">
                <a:solidFill>
                  <a:schemeClr val="tx1"/>
                </a:solidFill>
                <a:latin typeface="+mn-lt"/>
                <a:ea typeface="+mn-ea"/>
                <a:cs typeface="+mn-cs"/>
              </a:rPr>
              <a:t>1. </a:t>
            </a:r>
            <a:r>
              <a:rPr lang="it-IT" dirty="0" smtClean="0"/>
              <a:t>Zarkhin V, Li L, Sarwal M. </a:t>
            </a:r>
            <a:r>
              <a:rPr lang="en-US" sz="1200" b="0" i="0" u="none" strike="noStrike" kern="1200" baseline="0" dirty="0" smtClean="0">
                <a:solidFill>
                  <a:schemeClr val="tx1"/>
                </a:solidFill>
                <a:latin typeface="+mn-lt"/>
                <a:ea typeface="+mn-ea"/>
                <a:cs typeface="+mn-cs"/>
              </a:rPr>
              <a:t>“To B or Not to B?” B-Cells and Graft Rejection. </a:t>
            </a:r>
            <a:r>
              <a:rPr lang="en-US" sz="1200" b="0" i="1" u="none" strike="noStrike" kern="1200" baseline="0" dirty="0" smtClean="0">
                <a:solidFill>
                  <a:schemeClr val="tx1"/>
                </a:solidFill>
                <a:latin typeface="+mn-lt"/>
                <a:ea typeface="+mn-ea"/>
                <a:cs typeface="+mn-cs"/>
              </a:rPr>
              <a:t>Transplantation </a:t>
            </a:r>
            <a:r>
              <a:rPr lang="en-US" sz="1200" b="0" i="0" u="none" strike="noStrike" kern="1200" baseline="0" dirty="0" smtClean="0">
                <a:solidFill>
                  <a:schemeClr val="tx1"/>
                </a:solidFill>
                <a:latin typeface="+mn-lt"/>
                <a:ea typeface="+mn-ea"/>
                <a:cs typeface="+mn-cs"/>
              </a:rPr>
              <a:t>2008;85: 1705–1714.</a:t>
            </a:r>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13</a:t>
            </a:fld>
            <a:endParaRPr lang="en-US"/>
          </a:p>
        </p:txBody>
      </p:sp>
    </p:spTree>
    <p:extLst>
      <p:ext uri="{BB962C8B-B14F-4D97-AF65-F5344CB8AC3E}">
        <p14:creationId xmlns:p14="http://schemas.microsoft.com/office/powerpoint/2010/main" val="300906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nSpc>
                <a:spcPct val="90000"/>
              </a:lnSpc>
            </a:pPr>
            <a:r>
              <a:rPr lang="en-US" dirty="0" smtClean="0"/>
              <a:t>Several regulatory mechanisms are used to maintain immune homeostasis, prevent autoimmunity and moderate inflammation - chief among these are regulatory T (</a:t>
            </a:r>
            <a:r>
              <a:rPr lang="en-US" dirty="0" err="1" smtClean="0"/>
              <a:t>Treg</a:t>
            </a:r>
            <a:r>
              <a:rPr lang="en-US" dirty="0" smtClean="0"/>
              <a:t>) cells</a:t>
            </a:r>
            <a:r>
              <a:rPr lang="en-US" baseline="30000" dirty="0" smtClean="0"/>
              <a:t>1,2</a:t>
            </a:r>
          </a:p>
          <a:p>
            <a:pPr>
              <a:lnSpc>
                <a:spcPct val="90000"/>
              </a:lnSpc>
            </a:pPr>
            <a:r>
              <a:rPr lang="en-US" dirty="0" smtClean="0"/>
              <a:t>The appropriate balance between effector (</a:t>
            </a:r>
            <a:r>
              <a:rPr lang="en-US" dirty="0" err="1" smtClean="0"/>
              <a:t>Teff</a:t>
            </a:r>
            <a:r>
              <a:rPr lang="en-US" dirty="0" smtClean="0"/>
              <a:t>) and T regulatory cells (</a:t>
            </a:r>
            <a:r>
              <a:rPr lang="en-US" dirty="0" err="1" smtClean="0"/>
              <a:t>Treg</a:t>
            </a:r>
            <a:r>
              <a:rPr lang="en-US" dirty="0" smtClean="0"/>
              <a:t>) is critical</a:t>
            </a:r>
            <a:r>
              <a:rPr lang="en-US" baseline="30000" dirty="0" smtClean="0"/>
              <a:t>2</a:t>
            </a:r>
          </a:p>
          <a:p>
            <a:pPr>
              <a:lnSpc>
                <a:spcPct val="90000"/>
              </a:lnSpc>
            </a:pPr>
            <a:r>
              <a:rPr lang="en-US" dirty="0" smtClean="0"/>
              <a:t>Although </a:t>
            </a:r>
            <a:r>
              <a:rPr lang="en-US" dirty="0" err="1" smtClean="0"/>
              <a:t>Treg</a:t>
            </a:r>
            <a:r>
              <a:rPr lang="en-US" dirty="0" smtClean="0"/>
              <a:t> cells play a pivotal role in limiting or preventing autoimmune and chronic inflammatory diseases, they also block some beneficial responses and can limit anti-tumor immunity</a:t>
            </a:r>
            <a:r>
              <a:rPr lang="en-US" baseline="30000" dirty="0" smtClean="0"/>
              <a:t>1</a:t>
            </a:r>
          </a:p>
          <a:p>
            <a:pPr>
              <a:lnSpc>
                <a:spcPct val="90000"/>
              </a:lnSpc>
            </a:pPr>
            <a:r>
              <a:rPr lang="en-US" dirty="0" smtClean="0"/>
              <a:t>In the transplant setting, findings have implicated the importance and therapeutic potential of </a:t>
            </a:r>
            <a:r>
              <a:rPr lang="en-US" dirty="0" err="1" smtClean="0"/>
              <a:t>Treg</a:t>
            </a:r>
            <a:r>
              <a:rPr lang="en-US" dirty="0" smtClean="0"/>
              <a:t> in the active control of rejection responses</a:t>
            </a:r>
            <a:r>
              <a:rPr lang="en-US" baseline="30000" dirty="0" smtClean="0"/>
              <a:t>3</a:t>
            </a:r>
          </a:p>
          <a:p>
            <a:pPr>
              <a:lnSpc>
                <a:spcPct val="90000"/>
              </a:lnSpc>
            </a:pPr>
            <a:r>
              <a:rPr lang="en-US" dirty="0" smtClean="0"/>
              <a:t>A transcription factor, forkhead box P3 (FOXP3) is required for </a:t>
            </a:r>
            <a:r>
              <a:rPr lang="en-US" dirty="0" err="1" smtClean="0"/>
              <a:t>Treg</a:t>
            </a:r>
            <a:r>
              <a:rPr lang="en-US" dirty="0" smtClean="0"/>
              <a:t> development, maintenance and function</a:t>
            </a:r>
            <a:r>
              <a:rPr lang="en-US" baseline="30000" dirty="0" smtClean="0"/>
              <a:t>1-3 </a:t>
            </a:r>
          </a:p>
          <a:p>
            <a:pPr lvl="1">
              <a:lnSpc>
                <a:spcPct val="90000"/>
              </a:lnSpc>
            </a:pPr>
            <a:r>
              <a:rPr lang="en-US" dirty="0" smtClean="0"/>
              <a:t>Mice and patients that lack FOXP3 develop a profound autoimmune-like lymphoproliferative disease</a:t>
            </a:r>
            <a:r>
              <a:rPr lang="en-US" baseline="30000" dirty="0" smtClean="0"/>
              <a:t>3</a:t>
            </a:r>
            <a:br>
              <a:rPr lang="en-US" baseline="30000" dirty="0" smtClean="0"/>
            </a:br>
            <a:endParaRPr lang="en-US" baseline="30000" dirty="0" smtClean="0"/>
          </a:p>
          <a:p>
            <a:pPr>
              <a:lnSpc>
                <a:spcPct val="90000"/>
              </a:lnSpc>
              <a:buNone/>
            </a:pPr>
            <a:r>
              <a:rPr lang="en-US" b="1" dirty="0" smtClean="0"/>
              <a:t>References</a:t>
            </a:r>
          </a:p>
          <a:p>
            <a:pPr marL="173038" indent="-173038">
              <a:lnSpc>
                <a:spcPct val="90000"/>
              </a:lnSpc>
              <a:buFont typeface="+mj-lt"/>
              <a:buAutoNum type="arabicPeriod"/>
            </a:pPr>
            <a:r>
              <a:rPr lang="en-US" dirty="0" err="1" smtClean="0"/>
              <a:t>Vignali</a:t>
            </a:r>
            <a:r>
              <a:rPr lang="en-US" dirty="0" smtClean="0"/>
              <a:t> DAA, Collison LW, Workman CJ. How regulatory T cells work. </a:t>
            </a:r>
            <a:r>
              <a:rPr lang="en-US" i="1" dirty="0" smtClean="0"/>
              <a:t>Nat Rev </a:t>
            </a:r>
            <a:r>
              <a:rPr lang="en-US" i="1" dirty="0" err="1" smtClean="0"/>
              <a:t>Immunol</a:t>
            </a:r>
            <a:r>
              <a:rPr lang="en-US" dirty="0" smtClean="0"/>
              <a:t>. 2008 July ; 8(7): 523–532.</a:t>
            </a:r>
          </a:p>
          <a:p>
            <a:pPr marL="173038" indent="-173038">
              <a:lnSpc>
                <a:spcPct val="90000"/>
              </a:lnSpc>
              <a:buFont typeface="+mj-lt"/>
              <a:buAutoNum type="arabicPeriod"/>
            </a:pPr>
            <a:r>
              <a:rPr lang="en-US" dirty="0" smtClean="0"/>
              <a:t>Joanna </a:t>
            </a:r>
            <a:r>
              <a:rPr lang="en-US" dirty="0" err="1" smtClean="0"/>
              <a:t>Wieckiewicz</a:t>
            </a:r>
            <a:r>
              <a:rPr lang="en-US" dirty="0" smtClean="0"/>
              <a:t>, Ryoichi </a:t>
            </a:r>
            <a:r>
              <a:rPr lang="en-US" dirty="0" err="1" smtClean="0"/>
              <a:t>Goto</a:t>
            </a:r>
            <a:r>
              <a:rPr lang="en-US" dirty="0" smtClean="0"/>
              <a:t>, and Kathryn J Wood. T regulatory cells and the control of alloimmunity: from </a:t>
            </a:r>
            <a:r>
              <a:rPr lang="en-US" dirty="0" err="1" smtClean="0"/>
              <a:t>characterisation</a:t>
            </a:r>
            <a:r>
              <a:rPr lang="en-US" dirty="0" smtClean="0"/>
              <a:t> to clinical application. </a:t>
            </a:r>
            <a:r>
              <a:rPr lang="en-US" i="1" dirty="0" err="1" smtClean="0"/>
              <a:t>Curr</a:t>
            </a:r>
            <a:r>
              <a:rPr lang="en-US" i="1" dirty="0" smtClean="0"/>
              <a:t> </a:t>
            </a:r>
            <a:r>
              <a:rPr lang="en-US" i="1" dirty="0" err="1" smtClean="0"/>
              <a:t>Opin</a:t>
            </a:r>
            <a:r>
              <a:rPr lang="en-US" i="1" dirty="0" smtClean="0"/>
              <a:t> </a:t>
            </a:r>
            <a:r>
              <a:rPr lang="en-US" i="1" dirty="0" err="1" smtClean="0"/>
              <a:t>Immunol</a:t>
            </a:r>
            <a:r>
              <a:rPr lang="en-US" dirty="0" smtClean="0"/>
              <a:t>. 2010; 22(5): 662–668.</a:t>
            </a:r>
            <a:r>
              <a:rPr lang="it-IT" dirty="0" smtClean="0"/>
              <a:t> </a:t>
            </a:r>
          </a:p>
          <a:p>
            <a:pPr marL="173038" indent="-173038">
              <a:lnSpc>
                <a:spcPct val="90000"/>
              </a:lnSpc>
              <a:buFont typeface="+mj-lt"/>
              <a:buAutoNum type="arabicPeriod"/>
            </a:pPr>
            <a:r>
              <a:rPr lang="it-IT" dirty="0" smtClean="0"/>
              <a:t>Noris M, Casiraghi F, Todeschini M. </a:t>
            </a:r>
            <a:r>
              <a:rPr lang="en-US" dirty="0" smtClean="0"/>
              <a:t>Regulatory T Cells and T Cell Depletion: Role of Immunosuppressive Drugs. </a:t>
            </a:r>
            <a:r>
              <a:rPr lang="en-US" i="1" dirty="0" smtClean="0"/>
              <a:t>J Am Soc </a:t>
            </a:r>
            <a:r>
              <a:rPr lang="en-US" i="1" dirty="0" err="1" smtClean="0"/>
              <a:t>Nephrol</a:t>
            </a:r>
            <a:r>
              <a:rPr lang="en-US" i="1" dirty="0" smtClean="0"/>
              <a:t> </a:t>
            </a:r>
            <a:r>
              <a:rPr lang="en-US" dirty="0" smtClean="0"/>
              <a:t>18: 1007–1018, 2007.</a:t>
            </a:r>
          </a:p>
          <a:p>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14</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436171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There are three types of ABMR:  </a:t>
            </a:r>
            <a:r>
              <a:rPr lang="en-US" dirty="0" err="1" smtClean="0"/>
              <a:t>hyperacute</a:t>
            </a:r>
            <a:r>
              <a:rPr lang="en-US" dirty="0" smtClean="0"/>
              <a:t>, acute and chronic</a:t>
            </a:r>
            <a:r>
              <a:rPr lang="en-US" baseline="30000" dirty="0" smtClean="0"/>
              <a:t>1,2</a:t>
            </a:r>
          </a:p>
          <a:p>
            <a:r>
              <a:rPr lang="en-US" dirty="0" err="1" smtClean="0"/>
              <a:t>Hyperacute</a:t>
            </a:r>
            <a:r>
              <a:rPr lang="en-US" dirty="0" smtClean="0"/>
              <a:t> was recognized in the 1960’s</a:t>
            </a:r>
          </a:p>
          <a:p>
            <a:pPr lvl="1"/>
            <a:r>
              <a:rPr lang="en-US" dirty="0" smtClean="0"/>
              <a:t>It offers a dramatic demonstration of ABMR</a:t>
            </a:r>
            <a:r>
              <a:rPr lang="en-US" baseline="30000" dirty="0" smtClean="0"/>
              <a:t>1,2</a:t>
            </a:r>
          </a:p>
          <a:p>
            <a:pPr lvl="2"/>
            <a:r>
              <a:rPr lang="en-US" dirty="0" smtClean="0"/>
              <a:t>Preformed </a:t>
            </a:r>
            <a:r>
              <a:rPr lang="en-US" dirty="0" err="1" smtClean="0"/>
              <a:t>alloantibodies</a:t>
            </a:r>
            <a:r>
              <a:rPr lang="en-US" dirty="0" smtClean="0"/>
              <a:t> at time of transplantation can result in graft destruction within minutes of organ reperfusion</a:t>
            </a:r>
            <a:r>
              <a:rPr lang="en-US" baseline="30000" dirty="0" smtClean="0"/>
              <a:t>1,2</a:t>
            </a:r>
          </a:p>
          <a:p>
            <a:pPr lvl="2"/>
            <a:r>
              <a:rPr lang="en-US" dirty="0" smtClean="0"/>
              <a:t>Antibodies cause local activation of the coagulation and complement cascades this leads to thrombosis within the vascular supply to the graft culminating in infarction</a:t>
            </a:r>
            <a:r>
              <a:rPr lang="en-US" baseline="30000" dirty="0" smtClean="0"/>
              <a:t>1,2</a:t>
            </a:r>
            <a:br>
              <a:rPr lang="en-US" baseline="30000" dirty="0" smtClean="0"/>
            </a:br>
            <a:endParaRPr lang="en-US" baseline="30000" dirty="0" smtClean="0"/>
          </a:p>
          <a:p>
            <a:pPr>
              <a:buNone/>
            </a:pPr>
            <a:r>
              <a:rPr lang="en-US" dirty="0" smtClean="0"/>
              <a:t> </a:t>
            </a:r>
            <a:r>
              <a:rPr lang="en-US" b="1" dirty="0" smtClean="0"/>
              <a:t>References</a:t>
            </a:r>
            <a:endParaRPr lang="en-US" dirty="0" smtClean="0"/>
          </a:p>
          <a:p>
            <a:pPr marL="171450" indent="-171450">
              <a:buFont typeface="+mj-lt"/>
              <a:buAutoNum type="arabicPeriod"/>
            </a:pPr>
            <a:r>
              <a:rPr lang="en-US" dirty="0" err="1" smtClean="0"/>
              <a:t>Puttarajappa</a:t>
            </a:r>
            <a:r>
              <a:rPr lang="en-US" dirty="0" smtClean="0"/>
              <a:t> C, Shapiro R, Tan HP. Antibody-mediated rejection in kidney transplantation: a review. </a:t>
            </a:r>
            <a:r>
              <a:rPr lang="en-US" i="1" dirty="0" smtClean="0"/>
              <a:t>J Transplant</a:t>
            </a:r>
            <a:r>
              <a:rPr lang="en-US" dirty="0" smtClean="0"/>
              <a:t>. 2012;2012:1-9.</a:t>
            </a:r>
          </a:p>
          <a:p>
            <a:pPr marL="171450" indent="-171450">
              <a:buFont typeface="+mj-lt"/>
              <a:buAutoNum type="arabicPeriod"/>
            </a:pPr>
            <a:r>
              <a:rPr lang="en-US" dirty="0" smtClean="0"/>
              <a:t>Wood KJ, </a:t>
            </a:r>
            <a:r>
              <a:rPr lang="en-US" dirty="0" err="1" smtClean="0"/>
              <a:t>Goto</a:t>
            </a:r>
            <a:r>
              <a:rPr lang="en-US" dirty="0" smtClean="0"/>
              <a:t> R. Mechanisms of rejection: current perspectives. </a:t>
            </a:r>
            <a:r>
              <a:rPr lang="en-US" i="1" dirty="0" smtClean="0"/>
              <a:t>Transplantation</a:t>
            </a:r>
            <a:r>
              <a:rPr lang="en-US" dirty="0" smtClean="0"/>
              <a:t>. Jan 15 2012;93(1):1-10.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15</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53312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nSpc>
                <a:spcPct val="90000"/>
              </a:lnSpc>
              <a:spcBef>
                <a:spcPts val="400"/>
              </a:spcBef>
            </a:pPr>
            <a:r>
              <a:rPr lang="en-US" sz="800" dirty="0" smtClean="0"/>
              <a:t>Acute ABMR is characterized by:</a:t>
            </a:r>
          </a:p>
          <a:p>
            <a:pPr lvl="1">
              <a:lnSpc>
                <a:spcPct val="90000"/>
              </a:lnSpc>
              <a:spcBef>
                <a:spcPts val="400"/>
              </a:spcBef>
            </a:pPr>
            <a:r>
              <a:rPr lang="en-US" sz="800" dirty="0" smtClean="0"/>
              <a:t>DSA caused graft dysfunction manifesting over the course of days</a:t>
            </a:r>
          </a:p>
          <a:p>
            <a:pPr lvl="2">
              <a:lnSpc>
                <a:spcPct val="90000"/>
              </a:lnSpc>
              <a:spcBef>
                <a:spcPts val="400"/>
              </a:spcBef>
            </a:pPr>
            <a:r>
              <a:rPr lang="en-US" sz="800" dirty="0" smtClean="0"/>
              <a:t>Preformed or de novo after transplantation</a:t>
            </a:r>
          </a:p>
          <a:p>
            <a:pPr lvl="2">
              <a:lnSpc>
                <a:spcPct val="90000"/>
              </a:lnSpc>
              <a:spcBef>
                <a:spcPts val="400"/>
              </a:spcBef>
            </a:pPr>
            <a:r>
              <a:rPr lang="en-US" sz="800" dirty="0" smtClean="0"/>
              <a:t>May or may not present with creatinine elevation</a:t>
            </a:r>
          </a:p>
          <a:p>
            <a:pPr lvl="2">
              <a:lnSpc>
                <a:spcPct val="90000"/>
              </a:lnSpc>
              <a:spcBef>
                <a:spcPts val="400"/>
              </a:spcBef>
            </a:pPr>
            <a:r>
              <a:rPr lang="en-US" sz="800" dirty="0" smtClean="0"/>
              <a:t>Histopathology less severe than hyperacute, but related to endothelial injury mediated by antibodies </a:t>
            </a:r>
          </a:p>
          <a:p>
            <a:pPr>
              <a:lnSpc>
                <a:spcPct val="90000"/>
              </a:lnSpc>
              <a:spcBef>
                <a:spcPts val="400"/>
              </a:spcBef>
            </a:pPr>
            <a:r>
              <a:rPr lang="en-US" sz="800" dirty="0" smtClean="0"/>
              <a:t>Biopsy often shows endothelial cell swelling ,neutrophilic infiltration of glomeruli and peritubular capillaries, fibrin thrombi, interstitial edema, and hemorrhage, and rarely only acute tubular necrosis will be seen </a:t>
            </a:r>
          </a:p>
          <a:p>
            <a:pPr>
              <a:lnSpc>
                <a:spcPct val="90000"/>
              </a:lnSpc>
              <a:spcBef>
                <a:spcPts val="400"/>
              </a:spcBef>
            </a:pPr>
            <a:r>
              <a:rPr lang="en-US" sz="800" dirty="0" smtClean="0"/>
              <a:t>Acute ABMR occurs in about 5–7% of all kidney transplants and is responsible for 20–48% of acute rejection episodes among presensitized positive crossmatch patients</a:t>
            </a:r>
          </a:p>
          <a:p>
            <a:pPr>
              <a:lnSpc>
                <a:spcPct val="90000"/>
              </a:lnSpc>
              <a:spcBef>
                <a:spcPts val="400"/>
              </a:spcBef>
            </a:pPr>
            <a:endParaRPr lang="en-US" sz="800" dirty="0" smtClean="0"/>
          </a:p>
          <a:p>
            <a:pPr>
              <a:lnSpc>
                <a:spcPct val="90000"/>
              </a:lnSpc>
              <a:spcBef>
                <a:spcPts val="400"/>
              </a:spcBef>
            </a:pPr>
            <a:r>
              <a:rPr lang="en-US" sz="800" b="1" dirty="0" smtClean="0"/>
              <a:t>Chronic ABMR</a:t>
            </a:r>
          </a:p>
          <a:p>
            <a:pPr>
              <a:lnSpc>
                <a:spcPct val="90000"/>
              </a:lnSpc>
              <a:spcBef>
                <a:spcPts val="400"/>
              </a:spcBef>
            </a:pPr>
            <a:r>
              <a:rPr lang="en-US" sz="800" dirty="0" smtClean="0"/>
              <a:t>Well recognized that antibodies can mediate chronic allograft injury which is characteristically seen as transplant glomerulopathy (TG) on </a:t>
            </a:r>
            <a:r>
              <a:rPr lang="en-US" sz="800" dirty="0" err="1" smtClean="0"/>
              <a:t>biospies</a:t>
            </a:r>
            <a:endParaRPr lang="en-US" sz="800" dirty="0" smtClean="0"/>
          </a:p>
          <a:p>
            <a:pPr>
              <a:lnSpc>
                <a:spcPct val="90000"/>
              </a:lnSpc>
              <a:spcBef>
                <a:spcPts val="400"/>
              </a:spcBef>
            </a:pPr>
            <a:r>
              <a:rPr lang="en-US" sz="800" dirty="0" smtClean="0"/>
              <a:t>TG is characterized by glomerular mesangial expansion and capillary basement membrane duplication</a:t>
            </a:r>
          </a:p>
          <a:p>
            <a:pPr>
              <a:lnSpc>
                <a:spcPct val="90000"/>
              </a:lnSpc>
              <a:spcBef>
                <a:spcPts val="400"/>
              </a:spcBef>
            </a:pPr>
            <a:r>
              <a:rPr lang="en-US" sz="800" dirty="0" smtClean="0"/>
              <a:t>Wide range of clinical presentations</a:t>
            </a:r>
          </a:p>
          <a:p>
            <a:pPr lvl="1">
              <a:lnSpc>
                <a:spcPct val="90000"/>
              </a:lnSpc>
              <a:spcBef>
                <a:spcPts val="400"/>
              </a:spcBef>
            </a:pPr>
            <a:r>
              <a:rPr lang="en-US" sz="800" dirty="0" smtClean="0"/>
              <a:t>Patients may be asymptomatic in the early stages</a:t>
            </a:r>
          </a:p>
          <a:p>
            <a:pPr lvl="1">
              <a:lnSpc>
                <a:spcPct val="90000"/>
              </a:lnSpc>
              <a:spcBef>
                <a:spcPts val="400"/>
              </a:spcBef>
            </a:pPr>
            <a:r>
              <a:rPr lang="en-US" sz="800" dirty="0" smtClean="0"/>
              <a:t>Later stages may present with nephrotic range proteinuria, hypertension, and allograft dysfunction</a:t>
            </a:r>
          </a:p>
          <a:p>
            <a:pPr>
              <a:lnSpc>
                <a:spcPct val="90000"/>
              </a:lnSpc>
              <a:spcBef>
                <a:spcPts val="400"/>
              </a:spcBef>
            </a:pPr>
            <a:r>
              <a:rPr lang="en-US" sz="800" dirty="0" smtClean="0"/>
              <a:t>Progression can be relatively rapid, resulting in graft failure within months </a:t>
            </a:r>
          </a:p>
          <a:p>
            <a:pPr>
              <a:lnSpc>
                <a:spcPct val="90000"/>
              </a:lnSpc>
              <a:spcBef>
                <a:spcPts val="400"/>
              </a:spcBef>
            </a:pPr>
            <a:r>
              <a:rPr lang="en-US" sz="800" dirty="0" smtClean="0"/>
              <a:t>The prevalence of TG in protocol biopsies has varied between 5% at 1 year to 20% at 5 years</a:t>
            </a:r>
          </a:p>
          <a:p>
            <a:pPr>
              <a:lnSpc>
                <a:spcPct val="90000"/>
              </a:lnSpc>
              <a:spcBef>
                <a:spcPts val="400"/>
              </a:spcBef>
            </a:pPr>
            <a:endParaRPr lang="en-US" sz="800" dirty="0" smtClean="0"/>
          </a:p>
          <a:p>
            <a:pPr>
              <a:lnSpc>
                <a:spcPct val="90000"/>
              </a:lnSpc>
              <a:spcBef>
                <a:spcPts val="400"/>
              </a:spcBef>
              <a:buNone/>
            </a:pPr>
            <a:r>
              <a:rPr lang="en-US" sz="800" b="1" dirty="0" smtClean="0"/>
              <a:t>References</a:t>
            </a:r>
            <a:endParaRPr lang="en-US" sz="800" dirty="0" smtClean="0"/>
          </a:p>
          <a:p>
            <a:pPr marL="173038" indent="-173038">
              <a:lnSpc>
                <a:spcPct val="90000"/>
              </a:lnSpc>
              <a:spcBef>
                <a:spcPts val="400"/>
              </a:spcBef>
              <a:buFont typeface="+mj-lt"/>
              <a:buAutoNum type="arabicPeriod"/>
            </a:pPr>
            <a:r>
              <a:rPr lang="en-US" sz="800" dirty="0" err="1" smtClean="0"/>
              <a:t>Puttarajappa</a:t>
            </a:r>
            <a:r>
              <a:rPr lang="en-US" sz="800" dirty="0" smtClean="0"/>
              <a:t> C, Shapiro R, Tan HP. Antibody-mediated rejection in kidney transplantation: a review. </a:t>
            </a:r>
            <a:br>
              <a:rPr lang="en-US" sz="800" dirty="0" smtClean="0"/>
            </a:br>
            <a:r>
              <a:rPr lang="en-US" sz="800" i="1" dirty="0" smtClean="0"/>
              <a:t>J Transplant. </a:t>
            </a:r>
            <a:r>
              <a:rPr lang="en-US" sz="800" dirty="0" smtClean="0"/>
              <a:t>2012;2012:1-9.</a:t>
            </a:r>
          </a:p>
          <a:p>
            <a:pPr marL="173038" indent="-173038">
              <a:lnSpc>
                <a:spcPct val="90000"/>
              </a:lnSpc>
              <a:spcBef>
                <a:spcPts val="400"/>
              </a:spcBef>
              <a:buFont typeface="+mj-lt"/>
              <a:buAutoNum type="arabicPeriod"/>
            </a:pPr>
            <a:r>
              <a:rPr lang="en-US" sz="800" dirty="0" smtClean="0"/>
              <a:t>Wood KJ, </a:t>
            </a:r>
            <a:r>
              <a:rPr lang="en-US" sz="800" dirty="0" err="1" smtClean="0"/>
              <a:t>Goto</a:t>
            </a:r>
            <a:r>
              <a:rPr lang="en-US" sz="800" dirty="0" smtClean="0"/>
              <a:t> R. Mechanisms of rejection: current perspectives. </a:t>
            </a:r>
            <a:r>
              <a:rPr lang="en-US" sz="800" i="1" dirty="0" smtClean="0"/>
              <a:t>Transplantation</a:t>
            </a:r>
            <a:r>
              <a:rPr lang="en-US" sz="800" dirty="0" smtClean="0"/>
              <a:t>. Jan 15 2012;93(1):</a:t>
            </a:r>
            <a:br>
              <a:rPr lang="en-US" sz="800" dirty="0" smtClean="0"/>
            </a:br>
            <a:r>
              <a:rPr lang="en-US" sz="800" dirty="0" smtClean="0"/>
              <a:t>1-10.</a:t>
            </a:r>
          </a:p>
          <a:p>
            <a:pPr marL="173038" indent="-173038">
              <a:lnSpc>
                <a:spcPct val="90000"/>
              </a:lnSpc>
              <a:spcBef>
                <a:spcPts val="400"/>
              </a:spcBef>
              <a:buFont typeface="+mj-lt"/>
              <a:buAutoNum type="arabicPeriod"/>
            </a:pPr>
            <a:r>
              <a:rPr lang="en-US" sz="800" dirty="0" smtClean="0"/>
              <a:t>Halloran PF. Call for revolution: a new approach to describing allograft deterioration. </a:t>
            </a:r>
            <a:r>
              <a:rPr lang="en-US" sz="800" i="1" dirty="0" smtClean="0"/>
              <a:t>Am J Transplant</a:t>
            </a:r>
            <a:r>
              <a:rPr lang="en-US" sz="800" dirty="0" smtClean="0"/>
              <a:t>. Mar 2002;2(3):195-200.</a:t>
            </a:r>
          </a:p>
          <a:p>
            <a:endParaRPr lang="en-US" sz="700" dirty="0" smtClean="0"/>
          </a:p>
          <a:p>
            <a:endParaRPr lang="en-US" sz="700"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16</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533127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43000" y="4343400"/>
            <a:ext cx="4572000" cy="4800600"/>
          </a:xfrm>
        </p:spPr>
        <p:txBody>
          <a:bodyPr>
            <a:noAutofit/>
          </a:bodyPr>
          <a:lstStyle/>
          <a:p>
            <a:pPr lvl="0">
              <a:lnSpc>
                <a:spcPct val="90000"/>
              </a:lnSpc>
            </a:pPr>
            <a:r>
              <a:rPr lang="en-US" sz="800" dirty="0" smtClean="0"/>
              <a:t>ABMR is being increasingly implicated as the most common diagnosis associated with graft loss</a:t>
            </a:r>
            <a:r>
              <a:rPr lang="en-US" sz="800" baseline="30000" dirty="0" smtClean="0"/>
              <a:t>1-4</a:t>
            </a:r>
          </a:p>
          <a:p>
            <a:pPr lvl="0">
              <a:lnSpc>
                <a:spcPct val="90000"/>
              </a:lnSpc>
            </a:pPr>
            <a:r>
              <a:rPr lang="en-US" sz="800" dirty="0" smtClean="0"/>
              <a:t>In 2009, Mayo Clinic found most death-censored graft losses to be the result of </a:t>
            </a:r>
            <a:r>
              <a:rPr lang="en-US" sz="800" dirty="0" err="1" smtClean="0"/>
              <a:t>alloimmune</a:t>
            </a:r>
            <a:r>
              <a:rPr lang="en-US" sz="800" dirty="0" smtClean="0"/>
              <a:t> or autoimmune injury, with only a minority of cases attributable to CNI toxicity</a:t>
            </a:r>
            <a:r>
              <a:rPr lang="en-US" sz="800" baseline="30000" dirty="0" smtClean="0"/>
              <a:t>3</a:t>
            </a:r>
            <a:r>
              <a:rPr lang="en-US" sz="800" dirty="0" smtClean="0"/>
              <a:t> </a:t>
            </a:r>
          </a:p>
          <a:p>
            <a:pPr lvl="1">
              <a:lnSpc>
                <a:spcPct val="90000"/>
              </a:lnSpc>
            </a:pPr>
            <a:r>
              <a:rPr lang="en-US" sz="800" dirty="0" smtClean="0"/>
              <a:t>Investigated these causes in 1317 conventional kidney recipients</a:t>
            </a:r>
          </a:p>
          <a:p>
            <a:pPr lvl="1">
              <a:lnSpc>
                <a:spcPct val="90000"/>
              </a:lnSpc>
            </a:pPr>
            <a:r>
              <a:rPr lang="en-US" sz="800" dirty="0" smtClean="0"/>
              <a:t>Cause of graft loss was determined by reviewing clinical and histologic information </a:t>
            </a:r>
          </a:p>
          <a:p>
            <a:pPr lvl="1">
              <a:lnSpc>
                <a:spcPct val="90000"/>
              </a:lnSpc>
            </a:pPr>
            <a:r>
              <a:rPr lang="en-US" sz="800" dirty="0" smtClean="0"/>
              <a:t>During of follow-up (2-4.5 years) 330 grafts were lost (25.0%), </a:t>
            </a:r>
          </a:p>
          <a:p>
            <a:pPr lvl="2">
              <a:lnSpc>
                <a:spcPct val="90000"/>
              </a:lnSpc>
            </a:pPr>
            <a:r>
              <a:rPr lang="en-US" sz="800" dirty="0" smtClean="0"/>
              <a:t>138 due to death with function (10.4%)</a:t>
            </a:r>
          </a:p>
          <a:p>
            <a:pPr lvl="2">
              <a:lnSpc>
                <a:spcPct val="90000"/>
              </a:lnSpc>
            </a:pPr>
            <a:r>
              <a:rPr lang="en-US" sz="800" dirty="0" smtClean="0"/>
              <a:t>39 due to primary </a:t>
            </a:r>
            <a:r>
              <a:rPr lang="en-US" sz="800" dirty="0" err="1" smtClean="0"/>
              <a:t>nonfunction</a:t>
            </a:r>
            <a:r>
              <a:rPr lang="en-US" sz="800" dirty="0" smtClean="0"/>
              <a:t> (2.9%) </a:t>
            </a:r>
          </a:p>
          <a:p>
            <a:pPr lvl="2">
              <a:lnSpc>
                <a:spcPct val="90000"/>
              </a:lnSpc>
            </a:pPr>
            <a:r>
              <a:rPr lang="en-US" sz="800" dirty="0" smtClean="0"/>
              <a:t>153 due to graft failure censored for death (11.6%) </a:t>
            </a:r>
          </a:p>
          <a:p>
            <a:pPr lvl="3">
              <a:lnSpc>
                <a:spcPct val="90000"/>
              </a:lnSpc>
            </a:pPr>
            <a:r>
              <a:rPr lang="en-US" sz="800" dirty="0" smtClean="0"/>
              <a:t>The last group was subdivided by cause: </a:t>
            </a:r>
          </a:p>
          <a:p>
            <a:pPr lvl="4">
              <a:lnSpc>
                <a:spcPct val="90000"/>
              </a:lnSpc>
            </a:pPr>
            <a:r>
              <a:rPr lang="en-US" sz="800" dirty="0" smtClean="0"/>
              <a:t>Cases with fibrosis/atrophy were rarely attributable to </a:t>
            </a:r>
            <a:r>
              <a:rPr lang="en-US" sz="800" dirty="0" err="1" smtClean="0"/>
              <a:t>calcineurin</a:t>
            </a:r>
            <a:r>
              <a:rPr lang="en-US" sz="800" dirty="0" smtClean="0"/>
              <a:t> inhibitor (CNI) toxicity alone (n = 1, 0.7%)</a:t>
            </a:r>
          </a:p>
          <a:p>
            <a:pPr lvl="4">
              <a:lnSpc>
                <a:spcPct val="90000"/>
              </a:lnSpc>
            </a:pPr>
            <a:r>
              <a:rPr lang="en-US" sz="800" dirty="0" smtClean="0"/>
              <a:t>They concluded, “contrary to current concepts, most cases of kidney graft loss have an identifiable cause that is not idiopathic fibrosis/atrophy or CNI toxicity. Glomerular pathologies cause the largest proportion of graft loss and </a:t>
            </a:r>
            <a:r>
              <a:rPr lang="en-US" sz="800" dirty="0" err="1" smtClean="0"/>
              <a:t>alloinmunity</a:t>
            </a:r>
            <a:r>
              <a:rPr lang="en-US" sz="800" dirty="0" smtClean="0"/>
              <a:t> remains the most common mechanism leading to failure.”</a:t>
            </a:r>
          </a:p>
          <a:p>
            <a:pPr lvl="0">
              <a:lnSpc>
                <a:spcPct val="90000"/>
              </a:lnSpc>
            </a:pPr>
            <a:r>
              <a:rPr lang="en-US" sz="800" dirty="0" err="1" smtClean="0"/>
              <a:t>DeKAF</a:t>
            </a:r>
            <a:r>
              <a:rPr lang="en-US" sz="800" dirty="0" smtClean="0"/>
              <a:t> – an ongoing, multicenter, observational study designed to identify and characterize the causes of LGF has shown a high frequency of what seems to be antibody-mediated injury (as indicated by C4d staining and circulating donor-specific antibody [DSA]) in patients with new-onset late graft dysfunction, which in turn often leads to graft failure</a:t>
            </a:r>
          </a:p>
          <a:p>
            <a:pPr>
              <a:lnSpc>
                <a:spcPct val="90000"/>
              </a:lnSpc>
              <a:buNone/>
            </a:pPr>
            <a:r>
              <a:rPr lang="en-US" sz="800" b="1" dirty="0" smtClean="0"/>
              <a:t>References</a:t>
            </a:r>
            <a:endParaRPr lang="en-US" sz="800" dirty="0" smtClean="0"/>
          </a:p>
          <a:p>
            <a:pPr marL="115888" indent="-115888">
              <a:lnSpc>
                <a:spcPct val="90000"/>
              </a:lnSpc>
              <a:buFont typeface="+mj-lt"/>
              <a:buAutoNum type="arabicPeriod"/>
            </a:pPr>
            <a:r>
              <a:rPr lang="en-US" sz="800" dirty="0" smtClean="0"/>
              <a:t>Webber A, Hirose R, </a:t>
            </a:r>
            <a:r>
              <a:rPr lang="en-US" sz="800" dirty="0" err="1" smtClean="0"/>
              <a:t>Vincenti</a:t>
            </a:r>
            <a:r>
              <a:rPr lang="en-US" sz="800" dirty="0" smtClean="0"/>
              <a:t> F. Novel Strategies in Immunosuppression: Issues in Perspective. </a:t>
            </a:r>
            <a:r>
              <a:rPr lang="en-US" sz="800" i="1" dirty="0" smtClean="0"/>
              <a:t>Transplantation</a:t>
            </a:r>
            <a:r>
              <a:rPr lang="en-US" sz="800" dirty="0" smtClean="0"/>
              <a:t>. 2011;91:1057–1064.</a:t>
            </a:r>
          </a:p>
          <a:p>
            <a:pPr marL="115888" indent="-115888">
              <a:lnSpc>
                <a:spcPct val="90000"/>
              </a:lnSpc>
              <a:buFont typeface="+mj-lt"/>
              <a:buAutoNum type="arabicPeriod"/>
            </a:pPr>
            <a:r>
              <a:rPr lang="en-US" sz="800" dirty="0" smtClean="0"/>
              <a:t>Sis B, Halloran PF. Endothelial transcripts uncover a previously unknown phenotype: C4d-negative antibody-mediated rejection. </a:t>
            </a:r>
            <a:r>
              <a:rPr lang="en-US" sz="800" i="1" dirty="0" err="1" smtClean="0"/>
              <a:t>Curr</a:t>
            </a:r>
            <a:r>
              <a:rPr lang="en-US" sz="800" i="1" dirty="0" smtClean="0"/>
              <a:t> </a:t>
            </a:r>
            <a:r>
              <a:rPr lang="en-US" sz="800" i="1" dirty="0" err="1" smtClean="0"/>
              <a:t>Opin</a:t>
            </a:r>
            <a:r>
              <a:rPr lang="en-US" sz="800" i="1" dirty="0" smtClean="0"/>
              <a:t> Organ Transplant</a:t>
            </a:r>
            <a:r>
              <a:rPr lang="en-US" sz="800" dirty="0" smtClean="0"/>
              <a:t>. Feb 2010;15(1):42-48.</a:t>
            </a:r>
          </a:p>
          <a:p>
            <a:pPr marL="115888" indent="-115888">
              <a:lnSpc>
                <a:spcPct val="90000"/>
              </a:lnSpc>
              <a:buFont typeface="+mj-lt"/>
              <a:buAutoNum type="arabicPeriod"/>
            </a:pPr>
            <a:r>
              <a:rPr lang="en-US" sz="800" dirty="0" smtClean="0"/>
              <a:t>El-</a:t>
            </a:r>
            <a:r>
              <a:rPr lang="en-US" sz="800" dirty="0" err="1" smtClean="0"/>
              <a:t>Zoghby</a:t>
            </a:r>
            <a:r>
              <a:rPr lang="en-US" sz="800" dirty="0" smtClean="0"/>
              <a:t> ZM, </a:t>
            </a:r>
            <a:r>
              <a:rPr lang="en-US" sz="800" dirty="0" err="1" smtClean="0"/>
              <a:t>Stegall</a:t>
            </a:r>
            <a:r>
              <a:rPr lang="en-US" sz="800" dirty="0" smtClean="0"/>
              <a:t> MD, Lager DJ, et al. Identifying specific causes of kidney allograft loss. </a:t>
            </a:r>
            <a:r>
              <a:rPr lang="en-US" sz="800" i="1" dirty="0" smtClean="0"/>
              <a:t>Am J Transplant</a:t>
            </a:r>
            <a:r>
              <a:rPr lang="en-US" sz="800" dirty="0" smtClean="0"/>
              <a:t>. 2009; 9: 527.</a:t>
            </a:r>
          </a:p>
          <a:p>
            <a:pPr marL="115888" indent="-115888">
              <a:lnSpc>
                <a:spcPct val="90000"/>
              </a:lnSpc>
              <a:buFont typeface="+mj-lt"/>
              <a:buAutoNum type="arabicPeriod"/>
            </a:pPr>
            <a:r>
              <a:rPr lang="en-US" sz="800" dirty="0" smtClean="0"/>
              <a:t>Gaston RS, </a:t>
            </a:r>
            <a:r>
              <a:rPr lang="en-US" sz="800" dirty="0" err="1" smtClean="0"/>
              <a:t>Cecka</a:t>
            </a:r>
            <a:r>
              <a:rPr lang="en-US" sz="800" dirty="0" smtClean="0"/>
              <a:t> JM, </a:t>
            </a:r>
            <a:r>
              <a:rPr lang="en-US" sz="800" dirty="0" err="1" smtClean="0"/>
              <a:t>Kasiske</a:t>
            </a:r>
            <a:r>
              <a:rPr lang="en-US" sz="800" dirty="0" smtClean="0"/>
              <a:t> BL, et al. Evidence for antibody-mediated injury as a major determinant of late kidney allograft failure. </a:t>
            </a:r>
            <a:r>
              <a:rPr lang="en-US" sz="800" i="1" dirty="0" smtClean="0"/>
              <a:t>Transplantation</a:t>
            </a:r>
            <a:r>
              <a:rPr lang="en-US" sz="800" dirty="0" smtClean="0"/>
              <a:t>. Jul 15 2010;90(1):68-74.</a:t>
            </a:r>
          </a:p>
          <a:p>
            <a:pPr>
              <a:lnSpc>
                <a:spcPct val="90000"/>
              </a:lnSpc>
            </a:pPr>
            <a:endParaRPr lang="en-US" sz="800"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17</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336520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43000" y="4343400"/>
            <a:ext cx="4572000" cy="4800600"/>
          </a:xfrm>
        </p:spPr>
        <p:txBody>
          <a:bodyPr>
            <a:normAutofit lnSpcReduction="10000"/>
          </a:bodyPr>
          <a:lstStyle/>
          <a:p>
            <a:pPr>
              <a:spcBef>
                <a:spcPts val="300"/>
              </a:spcBef>
            </a:pPr>
            <a:r>
              <a:rPr lang="en-US" sz="900" dirty="0" smtClean="0"/>
              <a:t>The mechanism of antibody-mediated damage is most likely primarily but not exclusively through complement fixation</a:t>
            </a:r>
            <a:r>
              <a:rPr lang="en-US" sz="900" baseline="30000" dirty="0" smtClean="0"/>
              <a:t>1-3</a:t>
            </a:r>
          </a:p>
          <a:p>
            <a:pPr>
              <a:spcBef>
                <a:spcPts val="300"/>
              </a:spcBef>
            </a:pPr>
            <a:r>
              <a:rPr lang="en-US" sz="900" dirty="0" smtClean="0"/>
              <a:t>The antigenic targets of alloantibodies are mismatched MHC molecules, but antibodies that have other targets may also contribute to rejection</a:t>
            </a:r>
          </a:p>
          <a:p>
            <a:pPr>
              <a:spcBef>
                <a:spcPts val="300"/>
              </a:spcBef>
            </a:pPr>
            <a:r>
              <a:rPr lang="en-US" sz="900" dirty="0" smtClean="0"/>
              <a:t>The targets are often found on the endothelial cells, hence the findings of vascular injury</a:t>
            </a:r>
            <a:r>
              <a:rPr lang="en-US" sz="900" baseline="30000" dirty="0" smtClean="0"/>
              <a:t>1</a:t>
            </a:r>
          </a:p>
          <a:p>
            <a:pPr>
              <a:spcBef>
                <a:spcPts val="300"/>
              </a:spcBef>
            </a:pPr>
            <a:r>
              <a:rPr lang="en-US" sz="900" dirty="0" smtClean="0"/>
              <a:t>Other targets include antigen-presenting cells (B lymphocytes, dendritic cells)</a:t>
            </a:r>
          </a:p>
          <a:p>
            <a:pPr>
              <a:spcBef>
                <a:spcPts val="300"/>
              </a:spcBef>
            </a:pPr>
            <a:r>
              <a:rPr lang="en-US" sz="900" dirty="0" smtClean="0"/>
              <a:t>Endothelial damage also results in platelet activation and </a:t>
            </a:r>
            <a:r>
              <a:rPr lang="en-US" sz="900" dirty="0" err="1" smtClean="0"/>
              <a:t>microthrombi</a:t>
            </a:r>
            <a:r>
              <a:rPr lang="en-US" sz="900" dirty="0" smtClean="0"/>
              <a:t> formation</a:t>
            </a:r>
            <a:r>
              <a:rPr lang="en-US" sz="900" baseline="30000" dirty="0" smtClean="0"/>
              <a:t>1</a:t>
            </a:r>
          </a:p>
          <a:p>
            <a:pPr>
              <a:spcBef>
                <a:spcPts val="300"/>
              </a:spcBef>
            </a:pPr>
            <a:r>
              <a:rPr lang="en-US" sz="900" dirty="0" smtClean="0"/>
              <a:t>The byproducts of complement activation act as </a:t>
            </a:r>
            <a:r>
              <a:rPr lang="en-US" sz="900" dirty="0" err="1" smtClean="0"/>
              <a:t>chemokines</a:t>
            </a:r>
            <a:r>
              <a:rPr lang="en-US" sz="900" dirty="0" smtClean="0"/>
              <a:t> resulting in inflammation</a:t>
            </a:r>
            <a:r>
              <a:rPr lang="en-US" sz="900" baseline="30000" dirty="0" smtClean="0"/>
              <a:t>1,3</a:t>
            </a:r>
          </a:p>
          <a:p>
            <a:pPr>
              <a:spcBef>
                <a:spcPts val="300"/>
              </a:spcBef>
            </a:pPr>
            <a:r>
              <a:rPr lang="en-US" sz="900" dirty="0" smtClean="0"/>
              <a:t>Long standing inflammation results in cell proliferation</a:t>
            </a:r>
            <a:r>
              <a:rPr lang="en-US" sz="900" baseline="30000" dirty="0" smtClean="0"/>
              <a:t>1,3</a:t>
            </a:r>
          </a:p>
          <a:p>
            <a:pPr>
              <a:spcBef>
                <a:spcPts val="300"/>
              </a:spcBef>
            </a:pPr>
            <a:endParaRPr lang="en-US" sz="900" dirty="0" smtClean="0"/>
          </a:p>
          <a:p>
            <a:pPr>
              <a:spcBef>
                <a:spcPts val="300"/>
              </a:spcBef>
            </a:pPr>
            <a:r>
              <a:rPr lang="en-US" sz="900" dirty="0" smtClean="0"/>
              <a:t>Histologic staining for complement 4d (C4d) in biopsies allows indirect identification of antibody deposition and complement fixation</a:t>
            </a:r>
          </a:p>
          <a:p>
            <a:pPr>
              <a:spcBef>
                <a:spcPts val="300"/>
              </a:spcBef>
            </a:pPr>
            <a:r>
              <a:rPr lang="en-US" sz="900" dirty="0" smtClean="0"/>
              <a:t>C4d staining is strongly associated with early and late graft failure</a:t>
            </a:r>
          </a:p>
          <a:p>
            <a:pPr lvl="1">
              <a:spcBef>
                <a:spcPts val="300"/>
              </a:spcBef>
            </a:pPr>
            <a:r>
              <a:rPr lang="en-US" sz="900" dirty="0" smtClean="0"/>
              <a:t>However, recent evidence has also come to light that ABMR can also occur with C4d negative stains</a:t>
            </a:r>
          </a:p>
          <a:p>
            <a:pPr lvl="1">
              <a:spcBef>
                <a:spcPts val="300"/>
              </a:spcBef>
            </a:pPr>
            <a:r>
              <a:rPr lang="en-US" sz="900" dirty="0" smtClean="0"/>
              <a:t>Whether this is a new phenotype or due to the relative insensitivity of the staining technique – absence of C4d does not rule out ABMR  </a:t>
            </a:r>
          </a:p>
          <a:p>
            <a:pPr>
              <a:spcBef>
                <a:spcPts val="300"/>
              </a:spcBef>
            </a:pPr>
            <a:r>
              <a:rPr lang="en-US" sz="900" dirty="0" smtClean="0"/>
              <a:t>In any case, if C4d binding is detected, antibody-mediated rejection is indicated</a:t>
            </a:r>
          </a:p>
          <a:p>
            <a:pPr>
              <a:spcBef>
                <a:spcPts val="300"/>
              </a:spcBef>
            </a:pPr>
            <a:r>
              <a:rPr lang="en-US" sz="900" dirty="0" smtClean="0"/>
              <a:t>Antibodies can also elicit damage to the graft via complement independent mechanisms </a:t>
            </a:r>
          </a:p>
          <a:p>
            <a:pPr>
              <a:spcBef>
                <a:spcPts val="300"/>
              </a:spcBef>
            </a:pPr>
            <a:endParaRPr lang="en-US" sz="900" dirty="0" smtClean="0"/>
          </a:p>
          <a:p>
            <a:pPr>
              <a:spcBef>
                <a:spcPts val="300"/>
              </a:spcBef>
              <a:buNone/>
            </a:pPr>
            <a:r>
              <a:rPr lang="en-US" sz="900" dirty="0" smtClean="0"/>
              <a:t>R</a:t>
            </a:r>
            <a:r>
              <a:rPr lang="en-US" sz="900" b="1" dirty="0" smtClean="0"/>
              <a:t>eferences</a:t>
            </a:r>
            <a:endParaRPr lang="en-US" sz="900" dirty="0" smtClean="0"/>
          </a:p>
          <a:p>
            <a:pPr marL="173038" indent="-173038">
              <a:spcBef>
                <a:spcPts val="300"/>
              </a:spcBef>
              <a:buFont typeface="+mj-lt"/>
              <a:buAutoNum type="arabicPeriod"/>
            </a:pPr>
            <a:r>
              <a:rPr lang="en-US" sz="900" dirty="0" err="1" smtClean="0"/>
              <a:t>Puttarajappa</a:t>
            </a:r>
            <a:r>
              <a:rPr lang="en-US" sz="900" dirty="0" smtClean="0"/>
              <a:t> C, Shapiro R, Tan HP. Antibody-mediated rejection in kidney transplantation: a review. </a:t>
            </a:r>
            <a:r>
              <a:rPr lang="en-US" sz="900" i="1" dirty="0" smtClean="0"/>
              <a:t>J Transplant</a:t>
            </a:r>
            <a:r>
              <a:rPr lang="en-US" sz="900" dirty="0" smtClean="0"/>
              <a:t>. 2012;2012:1-9.</a:t>
            </a:r>
          </a:p>
          <a:p>
            <a:pPr marL="173038" indent="-173038">
              <a:spcBef>
                <a:spcPts val="300"/>
              </a:spcBef>
              <a:buFont typeface="+mj-lt"/>
              <a:buAutoNum type="arabicPeriod"/>
            </a:pPr>
            <a:r>
              <a:rPr lang="en-US" sz="900" dirty="0" smtClean="0"/>
              <a:t>Wood KJ, </a:t>
            </a:r>
            <a:r>
              <a:rPr lang="en-US" sz="900" dirty="0" err="1" smtClean="0"/>
              <a:t>Goto</a:t>
            </a:r>
            <a:r>
              <a:rPr lang="en-US" sz="900" dirty="0" smtClean="0"/>
              <a:t> R. Mechanisms of rejection: current perspectives. </a:t>
            </a:r>
            <a:r>
              <a:rPr lang="en-US" sz="900" i="1" dirty="0" smtClean="0"/>
              <a:t>Transplantation</a:t>
            </a:r>
            <a:r>
              <a:rPr lang="en-US" sz="900" dirty="0" smtClean="0"/>
              <a:t>. Jan 15 2012;93(1):1-10.</a:t>
            </a:r>
          </a:p>
          <a:p>
            <a:pPr marL="173038" indent="-173038">
              <a:spcBef>
                <a:spcPts val="300"/>
              </a:spcBef>
              <a:buFont typeface="+mj-lt"/>
              <a:buAutoNum type="arabicPeriod"/>
            </a:pPr>
            <a:r>
              <a:rPr lang="en-US" sz="900" dirty="0" smtClean="0"/>
              <a:t>Colvin RB, Smith RN. Antibody-mediated organ-allograft rejection. </a:t>
            </a:r>
            <a:r>
              <a:rPr lang="en-US" sz="900" i="1" dirty="0" smtClean="0"/>
              <a:t>Nature Immunology Review</a:t>
            </a:r>
            <a:r>
              <a:rPr lang="en-US" sz="900" dirty="0" smtClean="0"/>
              <a:t>. 2005; 5:805-817.  (image)</a:t>
            </a:r>
          </a:p>
        </p:txBody>
      </p:sp>
      <p:sp>
        <p:nvSpPr>
          <p:cNvPr id="4" name="Slide Number Placeholder 3"/>
          <p:cNvSpPr>
            <a:spLocks noGrp="1"/>
          </p:cNvSpPr>
          <p:nvPr>
            <p:ph type="sldNum" sz="quarter" idx="10"/>
          </p:nvPr>
        </p:nvSpPr>
        <p:spPr>
          <a:xfrm>
            <a:off x="5791199" y="8685213"/>
            <a:ext cx="1065213" cy="457200"/>
          </a:xfrm>
        </p:spPr>
        <p:txBody>
          <a:bodyPr/>
          <a:lstStyle/>
          <a:p>
            <a:fld id="{C755328D-BF9C-4220-B1EA-846E615CCF35}" type="slidenum">
              <a:rPr lang="en-US" smtClean="0"/>
              <a:pPr/>
              <a:t>18</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00906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lnSpc>
                <a:spcPct val="90000"/>
              </a:lnSpc>
              <a:spcBef>
                <a:spcPts val="400"/>
              </a:spcBef>
            </a:pPr>
            <a:r>
              <a:rPr lang="en-US" dirty="0" smtClean="0"/>
              <a:t>In 2007, the Banff committee updated its renal allograft biopsy classification to involve a separate antibody mediated rejection diagnosis</a:t>
            </a:r>
          </a:p>
          <a:p>
            <a:pPr>
              <a:lnSpc>
                <a:spcPct val="90000"/>
              </a:lnSpc>
              <a:spcBef>
                <a:spcPts val="400"/>
              </a:spcBef>
            </a:pPr>
            <a:r>
              <a:rPr lang="en-US" dirty="0" smtClean="0"/>
              <a:t>According to the classification,  ABMR was defined as </a:t>
            </a:r>
          </a:p>
          <a:p>
            <a:pPr lvl="1">
              <a:lnSpc>
                <a:spcPct val="90000"/>
              </a:lnSpc>
              <a:spcBef>
                <a:spcPts val="400"/>
              </a:spcBef>
            </a:pPr>
            <a:r>
              <a:rPr lang="en-US" dirty="0" smtClean="0"/>
              <a:t>Presence of DSA</a:t>
            </a:r>
          </a:p>
          <a:p>
            <a:pPr lvl="1">
              <a:lnSpc>
                <a:spcPct val="90000"/>
              </a:lnSpc>
              <a:spcBef>
                <a:spcPts val="400"/>
              </a:spcBef>
            </a:pPr>
            <a:r>
              <a:rPr lang="en-US" dirty="0" smtClean="0"/>
              <a:t>Positive C4d-staining on the biopsy</a:t>
            </a:r>
          </a:p>
          <a:p>
            <a:pPr lvl="1">
              <a:lnSpc>
                <a:spcPct val="90000"/>
              </a:lnSpc>
              <a:spcBef>
                <a:spcPts val="400"/>
              </a:spcBef>
            </a:pPr>
            <a:r>
              <a:rPr lang="en-US" dirty="0" err="1" smtClean="0"/>
              <a:t>Histopathological</a:t>
            </a:r>
            <a:r>
              <a:rPr lang="en-US" dirty="0" smtClean="0"/>
              <a:t> evidence of antibody-mediated injury </a:t>
            </a:r>
          </a:p>
          <a:p>
            <a:pPr lvl="2">
              <a:lnSpc>
                <a:spcPct val="90000"/>
              </a:lnSpc>
              <a:spcBef>
                <a:spcPts val="400"/>
              </a:spcBef>
            </a:pPr>
            <a:r>
              <a:rPr lang="en-US" dirty="0" smtClean="0"/>
              <a:t>Histopathology then classifies ABMR into three subtypes:</a:t>
            </a:r>
          </a:p>
          <a:p>
            <a:pPr lvl="3">
              <a:lnSpc>
                <a:spcPct val="90000"/>
              </a:lnSpc>
              <a:spcBef>
                <a:spcPts val="400"/>
              </a:spcBef>
            </a:pPr>
            <a:r>
              <a:rPr lang="en-US" dirty="0" smtClean="0"/>
              <a:t>Class I: Presence of acute tubular necrosis (ATN) only, with minimal inflammation</a:t>
            </a:r>
          </a:p>
          <a:p>
            <a:pPr lvl="3">
              <a:lnSpc>
                <a:spcPct val="90000"/>
              </a:lnSpc>
              <a:spcBef>
                <a:spcPts val="400"/>
              </a:spcBef>
            </a:pPr>
            <a:r>
              <a:rPr lang="en-US" dirty="0" smtClean="0"/>
              <a:t>Class II: </a:t>
            </a:r>
            <a:r>
              <a:rPr lang="en-US" dirty="0" err="1" smtClean="0"/>
              <a:t>glomerulitis</a:t>
            </a:r>
            <a:r>
              <a:rPr lang="en-US" dirty="0" smtClean="0"/>
              <a:t>, </a:t>
            </a:r>
            <a:r>
              <a:rPr lang="en-US" dirty="0" err="1" smtClean="0"/>
              <a:t>peritubular</a:t>
            </a:r>
            <a:r>
              <a:rPr lang="en-US" dirty="0" smtClean="0"/>
              <a:t> </a:t>
            </a:r>
            <a:r>
              <a:rPr lang="en-US" dirty="0" err="1" smtClean="0"/>
              <a:t>capillaritis</a:t>
            </a:r>
            <a:r>
              <a:rPr lang="en-US" dirty="0" smtClean="0"/>
              <a:t>, and </a:t>
            </a:r>
            <a:r>
              <a:rPr lang="en-US" dirty="0" err="1" smtClean="0"/>
              <a:t>microthrombosis</a:t>
            </a:r>
            <a:r>
              <a:rPr lang="en-US" dirty="0" smtClean="0"/>
              <a:t> </a:t>
            </a:r>
          </a:p>
          <a:p>
            <a:pPr lvl="3">
              <a:lnSpc>
                <a:spcPct val="90000"/>
              </a:lnSpc>
              <a:spcBef>
                <a:spcPts val="400"/>
              </a:spcBef>
            </a:pPr>
            <a:r>
              <a:rPr lang="en-US" dirty="0" smtClean="0"/>
              <a:t>Class III: </a:t>
            </a:r>
            <a:r>
              <a:rPr lang="en-US" dirty="0" err="1" smtClean="0"/>
              <a:t>Arteritis</a:t>
            </a:r>
            <a:endParaRPr lang="en-US" dirty="0" smtClean="0"/>
          </a:p>
          <a:p>
            <a:pPr>
              <a:lnSpc>
                <a:spcPct val="90000"/>
              </a:lnSpc>
              <a:spcBef>
                <a:spcPts val="400"/>
              </a:spcBef>
            </a:pPr>
            <a:r>
              <a:rPr lang="en-US" dirty="0" smtClean="0"/>
              <a:t>Chronic ABMR according to the Banff criteria involves demonstration of C4d, DSA, and at least one feature of morphologic evidence of chronic tissue injury</a:t>
            </a:r>
          </a:p>
          <a:p>
            <a:pPr>
              <a:lnSpc>
                <a:spcPct val="90000"/>
              </a:lnSpc>
              <a:spcBef>
                <a:spcPts val="400"/>
              </a:spcBef>
            </a:pPr>
            <a:r>
              <a:rPr lang="en-US" dirty="0" smtClean="0"/>
              <a:t>However, situations where DSAs may be absent but histological ABMR and positive C4dstaining  are present is common</a:t>
            </a:r>
            <a:br>
              <a:rPr lang="en-US" dirty="0" smtClean="0"/>
            </a:br>
            <a:endParaRPr lang="en-US" dirty="0" smtClean="0"/>
          </a:p>
          <a:p>
            <a:pPr>
              <a:lnSpc>
                <a:spcPct val="90000"/>
              </a:lnSpc>
              <a:spcBef>
                <a:spcPts val="400"/>
              </a:spcBef>
              <a:buNone/>
            </a:pPr>
            <a:r>
              <a:rPr lang="en-US" b="1" dirty="0" smtClean="0"/>
              <a:t>References</a:t>
            </a:r>
            <a:endParaRPr lang="en-US" dirty="0" smtClean="0"/>
          </a:p>
          <a:p>
            <a:pPr marL="173038" lvl="0" indent="-173038">
              <a:lnSpc>
                <a:spcPct val="90000"/>
              </a:lnSpc>
              <a:spcBef>
                <a:spcPts val="400"/>
              </a:spcBef>
              <a:buFont typeface="+mj-lt"/>
              <a:buAutoNum type="arabicPeriod"/>
            </a:pPr>
            <a:r>
              <a:rPr lang="en-US" dirty="0" err="1" smtClean="0"/>
              <a:t>Puttarajappa</a:t>
            </a:r>
            <a:r>
              <a:rPr lang="en-US" dirty="0" smtClean="0"/>
              <a:t> C, Shapiro R, Tan HP. Antibody-mediated rejection in kidney transplantation: a review. </a:t>
            </a:r>
            <a:r>
              <a:rPr lang="en-US" i="1" dirty="0" smtClean="0"/>
              <a:t>J Transplant</a:t>
            </a:r>
            <a:r>
              <a:rPr lang="en-US" dirty="0" smtClean="0"/>
              <a:t>. 2012;2012:1-9.</a:t>
            </a:r>
          </a:p>
          <a:p>
            <a:pPr marL="173038" indent="-173038">
              <a:lnSpc>
                <a:spcPct val="90000"/>
              </a:lnSpc>
              <a:spcBef>
                <a:spcPts val="400"/>
              </a:spcBef>
              <a:buFont typeface="+mj-lt"/>
              <a:buAutoNum type="arabicPeriod"/>
            </a:pPr>
            <a:r>
              <a:rPr lang="en-US" dirty="0" smtClean="0"/>
              <a:t>K. </a:t>
            </a:r>
            <a:r>
              <a:rPr lang="en-US" dirty="0" err="1" smtClean="0"/>
              <a:t>Solez</a:t>
            </a:r>
            <a:r>
              <a:rPr lang="en-US" dirty="0" smtClean="0"/>
              <a:t>, R. B. Colvin, L. C. </a:t>
            </a:r>
            <a:r>
              <a:rPr lang="en-US" dirty="0" err="1" smtClean="0"/>
              <a:t>Racusen</a:t>
            </a:r>
            <a:r>
              <a:rPr lang="en-US" dirty="0" smtClean="0"/>
              <a:t> et al., “Banff 07 classification of renal allograft pathology: updates and future directions,” </a:t>
            </a:r>
            <a:r>
              <a:rPr lang="en-US" i="1" dirty="0" smtClean="0"/>
              <a:t>American Journal of Transplantation</a:t>
            </a:r>
            <a:r>
              <a:rPr lang="en-US" dirty="0" smtClean="0"/>
              <a:t>, vol. 8, no. 4, pp. 753–760, 2008.</a:t>
            </a:r>
          </a:p>
        </p:txBody>
      </p:sp>
      <p:sp>
        <p:nvSpPr>
          <p:cNvPr id="4" name="Slide Number Placeholder 3"/>
          <p:cNvSpPr>
            <a:spLocks noGrp="1"/>
          </p:cNvSpPr>
          <p:nvPr>
            <p:ph type="sldNum" sz="quarter" idx="10"/>
          </p:nvPr>
        </p:nvSpPr>
        <p:spPr/>
        <p:txBody>
          <a:bodyPr/>
          <a:lstStyle/>
          <a:p>
            <a:fld id="{C755328D-BF9C-4220-B1EA-846E615CCF35}" type="slidenum">
              <a:rPr lang="en-US" smtClean="0"/>
              <a:pPr/>
              <a:t>19</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9480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43000" y="4343400"/>
            <a:ext cx="4572000" cy="4572000"/>
          </a:xfrm>
        </p:spPr>
        <p:txBody>
          <a:bodyPr>
            <a:noAutofit/>
          </a:bodyPr>
          <a:lstStyle/>
          <a:p>
            <a:r>
              <a:rPr lang="en-US" dirty="0" smtClean="0"/>
              <a:t>Greater specificity of immunosuppressive agents have improved early posttransplant outcomes</a:t>
            </a:r>
            <a:r>
              <a:rPr lang="en-US" baseline="30000" dirty="0" smtClean="0"/>
              <a:t>1,2 </a:t>
            </a:r>
          </a:p>
          <a:p>
            <a:r>
              <a:rPr lang="en-US" dirty="0" smtClean="0"/>
              <a:t>Outcomes as one year graft survival show almost 90% of all allografts still functioning at one year</a:t>
            </a:r>
            <a:r>
              <a:rPr lang="en-US" baseline="30000" dirty="0" smtClean="0"/>
              <a:t>3</a:t>
            </a:r>
          </a:p>
          <a:p>
            <a:r>
              <a:rPr lang="en-US" dirty="0" smtClean="0"/>
              <a:t>Long term graft survival appears more complex</a:t>
            </a:r>
            <a:r>
              <a:rPr lang="en-US" baseline="30000" dirty="0" smtClean="0"/>
              <a:t>1</a:t>
            </a:r>
          </a:p>
          <a:p>
            <a:pPr lvl="1"/>
            <a:r>
              <a:rPr lang="en-US" dirty="0" smtClean="0"/>
              <a:t>Early events and markers (</a:t>
            </a:r>
            <a:r>
              <a:rPr lang="en-US" dirty="0" err="1" smtClean="0"/>
              <a:t>eg</a:t>
            </a:r>
            <a:r>
              <a:rPr lang="en-US" dirty="0" smtClean="0"/>
              <a:t>, acute rejection and renal function) do not appear to be reliable markers of long term graft survival</a:t>
            </a:r>
            <a:r>
              <a:rPr lang="en-US" baseline="30000" dirty="0" smtClean="0"/>
              <a:t>1 </a:t>
            </a:r>
          </a:p>
          <a:p>
            <a:pPr lvl="1">
              <a:buNone/>
            </a:pPr>
            <a:endParaRPr lang="en-US" dirty="0" smtClean="0"/>
          </a:p>
          <a:p>
            <a:r>
              <a:rPr lang="en-US" dirty="0" smtClean="0"/>
              <a:t>T Cell Mediated Rejection  &amp; Antibody Mediated Rejection are underestimated problems</a:t>
            </a:r>
            <a:r>
              <a:rPr lang="en-US" baseline="30000" dirty="0" smtClean="0"/>
              <a:t>2,4</a:t>
            </a:r>
            <a:r>
              <a:rPr lang="en-US" dirty="0" smtClean="0"/>
              <a:t> </a:t>
            </a:r>
          </a:p>
          <a:p>
            <a:r>
              <a:rPr lang="en-US" dirty="0" smtClean="0"/>
              <a:t>ABMR is rapidly being accepted as chief cause of late graft rejection – replacing CNI nephrotoxicity</a:t>
            </a:r>
            <a:r>
              <a:rPr lang="en-US" baseline="30000" dirty="0" smtClean="0"/>
              <a:t>2</a:t>
            </a:r>
            <a:endParaRPr lang="en-US" dirty="0" smtClean="0"/>
          </a:p>
          <a:p>
            <a:r>
              <a:rPr lang="en-US" dirty="0" smtClean="0"/>
              <a:t>Pathophysiology of immunologic rejection is still not well understood – and needs to be in order to detect all cases of immunologic rejection and treat appropriately</a:t>
            </a:r>
            <a:r>
              <a:rPr lang="en-US" baseline="30000" dirty="0" smtClean="0"/>
              <a:t>2,4</a:t>
            </a:r>
            <a:endParaRPr lang="en-US" dirty="0" smtClean="0"/>
          </a:p>
          <a:p>
            <a:r>
              <a:rPr lang="en-US" dirty="0" smtClean="0"/>
              <a:t>The goal and hope is that now that it is understood what an impact immune mediate injury makes – elucidating its MOD will improve treatment and improve 5 year outcomes</a:t>
            </a:r>
          </a:p>
          <a:p>
            <a:pPr lvl="1">
              <a:buNone/>
            </a:pPr>
            <a:endParaRPr lang="en-US" dirty="0" smtClean="0"/>
          </a:p>
          <a:p>
            <a:pPr>
              <a:buNone/>
            </a:pPr>
            <a:r>
              <a:rPr lang="en-US" b="1" dirty="0" smtClean="0"/>
              <a:t>References</a:t>
            </a:r>
            <a:endParaRPr lang="en-US" dirty="0" smtClean="0"/>
          </a:p>
          <a:p>
            <a:pPr>
              <a:buNone/>
            </a:pPr>
            <a:r>
              <a:rPr lang="en-US" dirty="0" smtClean="0"/>
              <a:t>1. Kaplan B, Meier-</a:t>
            </a:r>
            <a:r>
              <a:rPr lang="en-US" dirty="0" err="1" smtClean="0"/>
              <a:t>Kriesche</a:t>
            </a:r>
            <a:r>
              <a:rPr lang="en-US" dirty="0" smtClean="0"/>
              <a:t> HU. Renal Transplantation: A Half Century of Success and the Long Road Ahead. </a:t>
            </a:r>
            <a:r>
              <a:rPr lang="en-US" i="1" dirty="0" smtClean="0"/>
              <a:t>J Am </a:t>
            </a:r>
            <a:r>
              <a:rPr lang="en-US" i="1" dirty="0" err="1" smtClean="0"/>
              <a:t>Soc</a:t>
            </a:r>
            <a:r>
              <a:rPr lang="en-US" i="1" dirty="0" smtClean="0"/>
              <a:t> </a:t>
            </a:r>
            <a:r>
              <a:rPr lang="en-US" i="1" dirty="0" err="1" smtClean="0"/>
              <a:t>Nephrol</a:t>
            </a:r>
            <a:r>
              <a:rPr lang="en-US" i="1" dirty="0" smtClean="0"/>
              <a:t>. </a:t>
            </a:r>
            <a:r>
              <a:rPr lang="en-US" dirty="0" smtClean="0"/>
              <a:t>2004; 41 3270-3271. </a:t>
            </a:r>
          </a:p>
          <a:p>
            <a:pPr>
              <a:buNone/>
            </a:pPr>
            <a:r>
              <a:rPr lang="en-US" dirty="0" smtClean="0"/>
              <a:t>2. Webber A, Hirose R, </a:t>
            </a:r>
            <a:r>
              <a:rPr lang="en-US" dirty="0" err="1" smtClean="0"/>
              <a:t>Vincenti</a:t>
            </a:r>
            <a:r>
              <a:rPr lang="en-US" dirty="0" smtClean="0"/>
              <a:t> F. Novel Strategies in Immunosuppression: Issues in Perspective. </a:t>
            </a:r>
            <a:r>
              <a:rPr lang="en-US" i="1" dirty="0" smtClean="0"/>
              <a:t>Transplantation.</a:t>
            </a:r>
            <a:r>
              <a:rPr lang="en-US" dirty="0" smtClean="0"/>
              <a:t> 2011;91:1057–1064.</a:t>
            </a:r>
          </a:p>
          <a:p>
            <a:pPr>
              <a:buNone/>
            </a:pPr>
            <a:r>
              <a:rPr lang="en-US" dirty="0" smtClean="0"/>
              <a:t>3. </a:t>
            </a:r>
            <a:r>
              <a:rPr lang="en-US" dirty="0" err="1" smtClean="0"/>
              <a:t>Chandraker</a:t>
            </a:r>
            <a:r>
              <a:rPr lang="en-US" dirty="0" smtClean="0"/>
              <a:t> A, Milford EL, </a:t>
            </a:r>
            <a:r>
              <a:rPr lang="en-US" dirty="0" err="1" smtClean="0"/>
              <a:t>Sayegh</a:t>
            </a:r>
            <a:r>
              <a:rPr lang="en-US" dirty="0" smtClean="0"/>
              <a:t> MH. Chapter 282. Transplantation in the Treatment of Renal Failure. In: Longo DL, </a:t>
            </a:r>
            <a:r>
              <a:rPr lang="en-US" dirty="0" err="1" smtClean="0"/>
              <a:t>Fauci</a:t>
            </a:r>
            <a:r>
              <a:rPr lang="en-US" dirty="0" smtClean="0"/>
              <a:t> AS, Kasper DL, Hauser SL, Jameson JL, </a:t>
            </a:r>
            <a:r>
              <a:rPr lang="en-US" dirty="0" err="1" smtClean="0"/>
              <a:t>Loscalzo</a:t>
            </a:r>
            <a:r>
              <a:rPr lang="en-US" dirty="0" smtClean="0"/>
              <a:t> J, eds. </a:t>
            </a:r>
            <a:r>
              <a:rPr lang="en-US" i="1" dirty="0" smtClean="0"/>
              <a:t>Harrison's Principles of Internal Medicine. </a:t>
            </a:r>
            <a:r>
              <a:rPr lang="en-US" dirty="0" smtClean="0"/>
              <a:t>18th ed. New York: McGraw-Hill; 2012.</a:t>
            </a:r>
          </a:p>
          <a:p>
            <a:pPr marL="111125" marR="0" indent="-111125" algn="l" defTabSz="914400" rtl="0" eaLnBrk="1" fontAlgn="auto" latinLnBrk="0" hangingPunct="1">
              <a:lnSpc>
                <a:spcPct val="100000"/>
              </a:lnSpc>
              <a:spcBef>
                <a:spcPts val="600"/>
              </a:spcBef>
              <a:spcAft>
                <a:spcPts val="0"/>
              </a:spcAft>
              <a:buClrTx/>
              <a:buSzTx/>
              <a:buFont typeface="Arial" pitchFamily="34" charset="0"/>
              <a:buNone/>
              <a:tabLst/>
              <a:defRPr/>
            </a:pPr>
            <a:r>
              <a:rPr lang="en-US" sz="1100" dirty="0" smtClean="0"/>
              <a:t>4. Wood KJ, </a:t>
            </a:r>
            <a:r>
              <a:rPr lang="en-US" sz="1100" dirty="0" err="1" smtClean="0"/>
              <a:t>Goto</a:t>
            </a:r>
            <a:r>
              <a:rPr lang="en-US" sz="1100" dirty="0" smtClean="0"/>
              <a:t> R. Mechanisms of rejection: current perspectives. </a:t>
            </a:r>
            <a:r>
              <a:rPr lang="en-US" sz="1100" i="1" dirty="0" smtClean="0"/>
              <a:t>Transplantation</a:t>
            </a:r>
            <a:r>
              <a:rPr lang="en-US" sz="1100" dirty="0" smtClean="0"/>
              <a:t>. Jan 15 2012;93(1):1-10.</a:t>
            </a:r>
          </a:p>
          <a:p>
            <a:pPr>
              <a:buNone/>
            </a:pPr>
            <a:endParaRPr lang="en-US" dirty="0" smtClean="0"/>
          </a:p>
          <a:p>
            <a:endParaRPr lang="en-US" dirty="0" smtClean="0"/>
          </a:p>
          <a:p>
            <a:endParaRPr lang="en-US" sz="800"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2</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947335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err="1" smtClean="0"/>
              <a:t>Histologic</a:t>
            </a:r>
            <a:r>
              <a:rPr lang="en-US" dirty="0" smtClean="0"/>
              <a:t> expressions of acute antibody-mediated rejection </a:t>
            </a:r>
          </a:p>
          <a:p>
            <a:pPr marL="228600" indent="-228600">
              <a:buFont typeface="+mj-lt"/>
              <a:buAutoNum type="alphaLcParenR"/>
            </a:pPr>
            <a:r>
              <a:rPr lang="en-US" dirty="0" err="1" smtClean="0"/>
              <a:t>Margination</a:t>
            </a:r>
            <a:r>
              <a:rPr lang="en-US" dirty="0" smtClean="0"/>
              <a:t> of </a:t>
            </a:r>
            <a:r>
              <a:rPr lang="en-US" dirty="0" err="1" smtClean="0"/>
              <a:t>neutrophils</a:t>
            </a:r>
            <a:r>
              <a:rPr lang="en-US" dirty="0" smtClean="0"/>
              <a:t> in </a:t>
            </a:r>
            <a:r>
              <a:rPr lang="en-US" dirty="0" err="1" smtClean="0"/>
              <a:t>peritubular</a:t>
            </a:r>
            <a:r>
              <a:rPr lang="en-US" dirty="0" smtClean="0"/>
              <a:t> capillaries</a:t>
            </a:r>
          </a:p>
          <a:p>
            <a:pPr marL="228600" indent="-228600">
              <a:buFont typeface="+mj-lt"/>
              <a:buAutoNum type="alphaLcParenR"/>
            </a:pPr>
            <a:r>
              <a:rPr lang="en-US" dirty="0" smtClean="0"/>
              <a:t>Arterial </a:t>
            </a:r>
            <a:r>
              <a:rPr lang="en-US" dirty="0" err="1" smtClean="0"/>
              <a:t>fibrinoid</a:t>
            </a:r>
            <a:r>
              <a:rPr lang="en-US" dirty="0" smtClean="0"/>
              <a:t> necrosis</a:t>
            </a:r>
          </a:p>
          <a:p>
            <a:pPr marL="228600" indent="-228600">
              <a:buFont typeface="+mj-lt"/>
              <a:buAutoNum type="alphaLcParenR"/>
            </a:pPr>
            <a:r>
              <a:rPr lang="en-US" dirty="0" smtClean="0"/>
              <a:t>Thrombotic </a:t>
            </a:r>
            <a:r>
              <a:rPr lang="en-US" dirty="0" err="1" smtClean="0"/>
              <a:t>microangiopathy</a:t>
            </a:r>
            <a:r>
              <a:rPr lang="en-US" dirty="0" smtClean="0"/>
              <a:t>. The </a:t>
            </a:r>
            <a:r>
              <a:rPr lang="en-US" dirty="0" err="1" smtClean="0"/>
              <a:t>glomerulus</a:t>
            </a:r>
            <a:r>
              <a:rPr lang="en-US" dirty="0" smtClean="0"/>
              <a:t> contains </a:t>
            </a:r>
            <a:r>
              <a:rPr lang="en-US" dirty="0" err="1" smtClean="0"/>
              <a:t>intracapillary</a:t>
            </a:r>
            <a:r>
              <a:rPr lang="en-US" dirty="0" smtClean="0"/>
              <a:t> fibrin thrombi and also shows red blood cell stasis, suggesting poor perfusion. </a:t>
            </a:r>
          </a:p>
          <a:p>
            <a:pPr marL="228600" indent="-228600">
              <a:buFont typeface="+mj-lt"/>
              <a:buAutoNum type="alphaLcParenR"/>
            </a:pPr>
            <a:r>
              <a:rPr lang="en-US" dirty="0" smtClean="0"/>
              <a:t>Acute tubular injury. The proximal tubules appear dilated with flattening of the epithelium. </a:t>
            </a:r>
            <a:r>
              <a:rPr lang="en-US" dirty="0" err="1" smtClean="0"/>
              <a:t>Glomeruli</a:t>
            </a:r>
            <a:r>
              <a:rPr lang="en-US" dirty="0" smtClean="0"/>
              <a:t> appear unremarkable, and there is no significant interstitial inflammation or leukocyte </a:t>
            </a:r>
            <a:r>
              <a:rPr lang="en-US" dirty="0" err="1" smtClean="0"/>
              <a:t>margination</a:t>
            </a:r>
            <a:r>
              <a:rPr lang="en-US" dirty="0" smtClean="0"/>
              <a:t> in </a:t>
            </a:r>
            <a:r>
              <a:rPr lang="en-US" dirty="0" err="1" smtClean="0"/>
              <a:t>peritubular</a:t>
            </a:r>
            <a:r>
              <a:rPr lang="en-US" dirty="0" smtClean="0"/>
              <a:t> capillaries.</a:t>
            </a:r>
          </a:p>
          <a:p>
            <a:endParaRPr lang="en-US" dirty="0" smtClean="0"/>
          </a:p>
          <a:p>
            <a:r>
              <a:rPr lang="en-US" dirty="0" smtClean="0"/>
              <a:t>Magnifications: 400 in A and C; 200 in B; 100 in D (all </a:t>
            </a:r>
            <a:r>
              <a:rPr lang="en-US" dirty="0" err="1" smtClean="0"/>
              <a:t>hematoxylin</a:t>
            </a:r>
            <a:r>
              <a:rPr lang="en-US" dirty="0" smtClean="0"/>
              <a:t> and eosin [H&amp;E] stain).</a:t>
            </a:r>
            <a:br>
              <a:rPr lang="en-US" dirty="0" smtClean="0"/>
            </a:br>
            <a:endParaRPr lang="en-US" dirty="0" smtClean="0"/>
          </a:p>
          <a:p>
            <a:pPr>
              <a:buNone/>
            </a:pPr>
            <a:r>
              <a:rPr lang="en-US" b="1" dirty="0" smtClean="0"/>
              <a:t>References</a:t>
            </a:r>
            <a:endParaRPr lang="en-US" dirty="0" smtClean="0"/>
          </a:p>
          <a:p>
            <a:pPr marL="171450" indent="-171450">
              <a:buFont typeface="+mj-lt"/>
              <a:buAutoNum type="arabicPeriod"/>
              <a:tabLst>
                <a:tab pos="114300" algn="l"/>
              </a:tabLst>
            </a:pPr>
            <a:r>
              <a:rPr lang="en-US" dirty="0" err="1" smtClean="0"/>
              <a:t>Racusen</a:t>
            </a:r>
            <a:r>
              <a:rPr lang="en-US" dirty="0" smtClean="0"/>
              <a:t> L, Haas M. Antibody-Mediated Rejection in Renal </a:t>
            </a:r>
            <a:r>
              <a:rPr lang="en-US" dirty="0" err="1" smtClean="0"/>
              <a:t>Allografts</a:t>
            </a:r>
            <a:r>
              <a:rPr lang="en-US" dirty="0" smtClean="0"/>
              <a:t>: Lessons from Pathology. </a:t>
            </a:r>
            <a:r>
              <a:rPr lang="en-US" i="1" dirty="0" err="1" smtClean="0"/>
              <a:t>Clin</a:t>
            </a:r>
            <a:r>
              <a:rPr lang="en-US" i="1" dirty="0" smtClean="0"/>
              <a:t> J Am Soc </a:t>
            </a:r>
            <a:r>
              <a:rPr lang="en-US" i="1" dirty="0" err="1" smtClean="0"/>
              <a:t>Nephrol</a:t>
            </a:r>
            <a:r>
              <a:rPr lang="en-US" i="1" dirty="0" smtClean="0"/>
              <a:t> </a:t>
            </a:r>
            <a:r>
              <a:rPr lang="en-US" dirty="0" smtClean="0"/>
              <a:t>1: </a:t>
            </a:r>
            <a:br>
              <a:rPr lang="en-US" dirty="0" smtClean="0"/>
            </a:br>
            <a:r>
              <a:rPr lang="en-US" dirty="0" smtClean="0"/>
              <a:t>415–420, 2006.</a:t>
            </a:r>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20</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745495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43000" y="4343400"/>
            <a:ext cx="4648200" cy="4114800"/>
          </a:xfrm>
        </p:spPr>
        <p:txBody>
          <a:bodyPr>
            <a:normAutofit/>
          </a:bodyPr>
          <a:lstStyle/>
          <a:p>
            <a:r>
              <a:rPr lang="en-US" dirty="0" err="1" smtClean="0"/>
              <a:t>DeKAF</a:t>
            </a:r>
            <a:r>
              <a:rPr lang="en-US" dirty="0" smtClean="0"/>
              <a:t> goals</a:t>
            </a:r>
            <a:r>
              <a:rPr lang="en-US" baseline="30000" dirty="0" smtClean="0"/>
              <a:t>1</a:t>
            </a:r>
            <a:r>
              <a:rPr lang="en-US" dirty="0" smtClean="0"/>
              <a:t>:</a:t>
            </a:r>
          </a:p>
          <a:p>
            <a:pPr lvl="1"/>
            <a:r>
              <a:rPr lang="en-US" dirty="0" smtClean="0"/>
              <a:t>Proximate:</a:t>
            </a:r>
          </a:p>
          <a:p>
            <a:pPr lvl="2"/>
            <a:r>
              <a:rPr lang="en-US" dirty="0" smtClean="0"/>
              <a:t>To determine the importance of C4d staining and circulating donor-specific antibody (DSA) in subsequent LGF</a:t>
            </a:r>
          </a:p>
          <a:p>
            <a:pPr lvl="1"/>
            <a:r>
              <a:rPr lang="en-US" dirty="0" smtClean="0"/>
              <a:t>Long term:</a:t>
            </a:r>
          </a:p>
          <a:p>
            <a:pPr lvl="2"/>
            <a:r>
              <a:rPr lang="en-US" dirty="0" smtClean="0"/>
              <a:t>Define phenotypes leading to dysfunction </a:t>
            </a:r>
          </a:p>
          <a:p>
            <a:pPr lvl="2"/>
            <a:r>
              <a:rPr lang="en-US" dirty="0" smtClean="0"/>
              <a:t>Identify the risk factors and expected clinical outcomes for each phenotype</a:t>
            </a:r>
          </a:p>
          <a:p>
            <a:endParaRPr lang="en-US" dirty="0" smtClean="0"/>
          </a:p>
          <a:p>
            <a:r>
              <a:rPr lang="en-US" dirty="0" smtClean="0"/>
              <a:t>One hundred seventy-three subjects transplanted before October 1, 2005 </a:t>
            </a:r>
          </a:p>
          <a:p>
            <a:r>
              <a:rPr lang="en-US" dirty="0" smtClean="0"/>
              <a:t>Mean time after transplant 7.3 years +/- 6.0 years</a:t>
            </a:r>
          </a:p>
          <a:p>
            <a:r>
              <a:rPr lang="en-US" dirty="0" smtClean="0"/>
              <a:t>Underwent biopsy for new onset graft dysfunction after January 2006 (study defines LGF as &gt;90d) (mean </a:t>
            </a:r>
            <a:r>
              <a:rPr lang="en-US" dirty="0" err="1" smtClean="0"/>
              <a:t>creatinine</a:t>
            </a:r>
            <a:r>
              <a:rPr lang="en-US" dirty="0" smtClean="0"/>
              <a:t> at biopsy 2.71.6 mg/</a:t>
            </a:r>
            <a:r>
              <a:rPr lang="en-US" dirty="0" err="1" smtClean="0"/>
              <a:t>dL</a:t>
            </a:r>
            <a:r>
              <a:rPr lang="en-US" dirty="0" smtClean="0"/>
              <a:t>)</a:t>
            </a:r>
          </a:p>
          <a:p>
            <a:r>
              <a:rPr lang="en-US" dirty="0" smtClean="0"/>
              <a:t>Subjects were divided into four groups based on C4d and DSA</a:t>
            </a:r>
          </a:p>
          <a:p>
            <a:r>
              <a:rPr lang="en-US" dirty="0" smtClean="0"/>
              <a:t>Local diagnosis of </a:t>
            </a:r>
            <a:r>
              <a:rPr lang="en-US" dirty="0" err="1" smtClean="0"/>
              <a:t>calcineurin</a:t>
            </a:r>
            <a:r>
              <a:rPr lang="en-US" dirty="0" smtClean="0"/>
              <a:t> inhibitor </a:t>
            </a:r>
            <a:r>
              <a:rPr lang="en-US" dirty="0" err="1" smtClean="0"/>
              <a:t>nephrotoxicity</a:t>
            </a:r>
            <a:r>
              <a:rPr lang="en-US" dirty="0" smtClean="0"/>
              <a:t> was spread across all four subgroups and did not impact risk of LGF</a:t>
            </a:r>
          </a:p>
          <a:p>
            <a:r>
              <a:rPr lang="en-US" dirty="0" smtClean="0"/>
              <a:t>They conclude that evidence of antibody-mediated injury (DSA or C4d) is common (57%) in patients with new onset late kidney allograft dysfunction and that the risk of subsequent graft failure is significantly worse in the presence of C4dstaining</a:t>
            </a:r>
            <a:br>
              <a:rPr lang="en-US" dirty="0" smtClean="0"/>
            </a:br>
            <a:endParaRPr lang="en-US" dirty="0" smtClean="0"/>
          </a:p>
          <a:p>
            <a:pPr>
              <a:buNone/>
            </a:pPr>
            <a:r>
              <a:rPr lang="en-US" b="1" dirty="0" smtClean="0"/>
              <a:t>References</a:t>
            </a:r>
            <a:endParaRPr lang="en-US" dirty="0" smtClean="0"/>
          </a:p>
          <a:p>
            <a:pPr marL="171450" indent="-171450">
              <a:buFont typeface="+mj-lt"/>
              <a:buAutoNum type="arabicPeriod"/>
            </a:pPr>
            <a:r>
              <a:rPr lang="en-US" dirty="0" smtClean="0"/>
              <a:t>Gaston RS, </a:t>
            </a:r>
            <a:r>
              <a:rPr lang="en-US" dirty="0" err="1" smtClean="0"/>
              <a:t>Cecka</a:t>
            </a:r>
            <a:r>
              <a:rPr lang="en-US" dirty="0" smtClean="0"/>
              <a:t> JM, </a:t>
            </a:r>
            <a:r>
              <a:rPr lang="en-US" dirty="0" err="1" smtClean="0"/>
              <a:t>Kasiske</a:t>
            </a:r>
            <a:r>
              <a:rPr lang="en-US" dirty="0" smtClean="0"/>
              <a:t> BL, et al. Evidence for antibody-mediated injury as a major determinant of late kidney allograft failure. </a:t>
            </a:r>
            <a:r>
              <a:rPr lang="en-US" i="1" dirty="0" smtClean="0"/>
              <a:t>Transplantation</a:t>
            </a:r>
            <a:r>
              <a:rPr lang="en-US" dirty="0" smtClean="0"/>
              <a:t>. Jul 15 2010;90(1):68-74.</a:t>
            </a:r>
          </a:p>
          <a:p>
            <a:pPr lvl="0"/>
            <a:endParaRPr lang="en-US" dirty="0" smtClean="0"/>
          </a:p>
        </p:txBody>
      </p:sp>
      <p:sp>
        <p:nvSpPr>
          <p:cNvPr id="4" name="Slide Number Placeholder 3"/>
          <p:cNvSpPr>
            <a:spLocks noGrp="1"/>
          </p:cNvSpPr>
          <p:nvPr>
            <p:ph type="sldNum" sz="quarter" idx="10"/>
          </p:nvPr>
        </p:nvSpPr>
        <p:spPr/>
        <p:txBody>
          <a:bodyPr/>
          <a:lstStyle/>
          <a:p>
            <a:fld id="{C755328D-BF9C-4220-B1EA-846E615CCF35}" type="slidenum">
              <a:rPr lang="en-US" smtClean="0"/>
              <a:pPr/>
              <a:t>21</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94801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0"/>
            <a:r>
              <a:rPr lang="en-US" dirty="0" smtClean="0"/>
              <a:t>Sis &amp; Halloran identified C4d-negative phenotype </a:t>
            </a:r>
          </a:p>
          <a:p>
            <a:pPr lvl="1"/>
            <a:r>
              <a:rPr lang="en-US" dirty="0" smtClean="0"/>
              <a:t>Twice as common as C4d-positive ABMR</a:t>
            </a:r>
            <a:r>
              <a:rPr lang="en-US" baseline="30000" dirty="0" smtClean="0"/>
              <a:t>2</a:t>
            </a:r>
          </a:p>
          <a:p>
            <a:pPr lvl="1"/>
            <a:r>
              <a:rPr lang="en-US" dirty="0" smtClean="0"/>
              <a:t>C4d staining, although very useful, is insensitive for detecting ABMR</a:t>
            </a:r>
            <a:r>
              <a:rPr lang="en-US" baseline="30000" dirty="0" smtClean="0"/>
              <a:t>2</a:t>
            </a:r>
          </a:p>
          <a:p>
            <a:pPr lvl="2"/>
            <a:r>
              <a:rPr lang="en-US" dirty="0" smtClean="0"/>
              <a:t>Measuring endothelial gene expression in biopsies from kidneys with alloantibody is a sensitive and specific method to diagnose ABMR and predict graft outcomes</a:t>
            </a:r>
            <a:r>
              <a:rPr lang="en-US" baseline="30000" dirty="0" smtClean="0"/>
              <a:t>2</a:t>
            </a:r>
            <a:endParaRPr lang="en-US" dirty="0" smtClean="0"/>
          </a:p>
          <a:p>
            <a:r>
              <a:rPr lang="en-US" dirty="0" smtClean="0"/>
              <a:t>The C4d negative cases with anti-HLA and microcirculation previously been identified as ‘suspicious for ABMR’</a:t>
            </a:r>
          </a:p>
          <a:p>
            <a:r>
              <a:rPr lang="en-US" dirty="0" err="1" smtClean="0"/>
              <a:t>Eineck</a:t>
            </a:r>
            <a:r>
              <a:rPr lang="en-US" dirty="0" smtClean="0"/>
              <a:t> et al suggest that they be designated ABMR at future Banff meetings given the similarities in microcirculation lesions and prognosis</a:t>
            </a:r>
          </a:p>
          <a:p>
            <a:r>
              <a:rPr lang="en-US" dirty="0" smtClean="0"/>
              <a:t>The presence and predictive value of microcirculation lesions in the absence of C4d in protocol biopsies in clinically stable patients suggests that these </a:t>
            </a:r>
            <a:r>
              <a:rPr lang="en-US" dirty="0" err="1" smtClean="0"/>
              <a:t>histologic</a:t>
            </a:r>
            <a:r>
              <a:rPr lang="en-US" dirty="0" smtClean="0"/>
              <a:t> features occur at an early stage in the progression of antibody mediated graft injury</a:t>
            </a:r>
            <a:br>
              <a:rPr lang="en-US" dirty="0" smtClean="0"/>
            </a:br>
            <a:endParaRPr lang="en-US" dirty="0" smtClean="0"/>
          </a:p>
          <a:p>
            <a:pPr>
              <a:buNone/>
            </a:pPr>
            <a:r>
              <a:rPr lang="en-US" dirty="0" smtClean="0"/>
              <a:t> </a:t>
            </a:r>
            <a:r>
              <a:rPr lang="en-US" b="1" dirty="0" smtClean="0"/>
              <a:t>References</a:t>
            </a:r>
            <a:endParaRPr lang="en-US" dirty="0" smtClean="0"/>
          </a:p>
          <a:p>
            <a:pPr marL="171450" indent="-171450">
              <a:buFont typeface="+mj-lt"/>
              <a:buAutoNum type="arabicPeriod"/>
            </a:pPr>
            <a:r>
              <a:rPr lang="en-US" dirty="0" err="1" smtClean="0"/>
              <a:t>Einecke</a:t>
            </a:r>
            <a:r>
              <a:rPr lang="en-US" dirty="0" smtClean="0"/>
              <a:t> G, Sis B, Reeve J et al. Antibody-mediated microcirculation injury is the major cause of late kidney transplant failure. </a:t>
            </a:r>
            <a:r>
              <a:rPr lang="en-US" i="1" dirty="0" smtClean="0"/>
              <a:t>Am J Transplant</a:t>
            </a:r>
            <a:r>
              <a:rPr lang="en-US" dirty="0" smtClean="0"/>
              <a:t>. 2009; 9: 2520–2531.</a:t>
            </a:r>
          </a:p>
          <a:p>
            <a:pPr marL="171450" indent="-171450">
              <a:buFont typeface="+mj-lt"/>
              <a:buAutoNum type="arabicPeriod"/>
            </a:pPr>
            <a:r>
              <a:rPr lang="en-US" dirty="0" err="1" smtClean="0"/>
              <a:t>Einecke</a:t>
            </a:r>
            <a:r>
              <a:rPr lang="en-US" baseline="0" dirty="0" smtClean="0"/>
              <a:t> G, Halloran, PF. </a:t>
            </a:r>
            <a:r>
              <a:rPr lang="en-US" dirty="0" smtClean="0"/>
              <a:t>Antibody-mediated microcirculation injury is the major cause of late kidney transplant failure:</a:t>
            </a:r>
            <a:r>
              <a:rPr lang="en-US" baseline="0" dirty="0" smtClean="0"/>
              <a:t> Response to Dr. </a:t>
            </a:r>
            <a:r>
              <a:rPr lang="en-US" baseline="0" dirty="0" err="1" smtClean="0"/>
              <a:t>Loupy</a:t>
            </a:r>
            <a:r>
              <a:rPr lang="en-US" baseline="0" dirty="0" smtClean="0"/>
              <a:t> et al. Am J Transplant. 2010; 10:953.</a:t>
            </a:r>
            <a:endParaRPr lang="en-US" dirty="0" smtClean="0"/>
          </a:p>
          <a:p>
            <a:pPr marL="171450" indent="-171450">
              <a:buFont typeface="+mj-lt"/>
              <a:buAutoNum type="arabicPeriod"/>
            </a:pPr>
            <a:r>
              <a:rPr lang="en-US" dirty="0" err="1" smtClean="0"/>
              <a:t>Loupy</a:t>
            </a:r>
            <a:r>
              <a:rPr lang="en-US" dirty="0" smtClean="0"/>
              <a:t> A, </a:t>
            </a:r>
            <a:r>
              <a:rPr lang="en-US" dirty="0" err="1" smtClean="0"/>
              <a:t>Suberbielle-Boissel</a:t>
            </a:r>
            <a:r>
              <a:rPr lang="en-US" dirty="0" smtClean="0"/>
              <a:t> C, Hill GS et al. Outcome of subclinical antibody-mediated rejection in kidney transplant recipients with preformed donor-specific antibodies. </a:t>
            </a:r>
            <a:r>
              <a:rPr lang="en-US" i="1" dirty="0" smtClean="0"/>
              <a:t>Am J Transplant</a:t>
            </a:r>
            <a:r>
              <a:rPr lang="en-US" dirty="0" smtClean="0"/>
              <a:t> 2009; 9: 2561–2570.</a:t>
            </a:r>
          </a:p>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22</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641565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spcBef>
                <a:spcPts val="300"/>
              </a:spcBef>
            </a:pPr>
            <a:r>
              <a:rPr lang="en-US" sz="800" dirty="0" smtClean="0"/>
              <a:t>According to Banff criteria, </a:t>
            </a:r>
            <a:r>
              <a:rPr lang="en-US" sz="800" dirty="0" err="1" smtClean="0"/>
              <a:t>glomerulitis</a:t>
            </a:r>
            <a:r>
              <a:rPr lang="en-US" sz="800" dirty="0" smtClean="0"/>
              <a:t> and/or </a:t>
            </a:r>
            <a:r>
              <a:rPr lang="en-US" sz="800" dirty="0" err="1" smtClean="0"/>
              <a:t>peritubular</a:t>
            </a:r>
            <a:r>
              <a:rPr lang="en-US" sz="800" dirty="0" smtClean="0"/>
              <a:t> </a:t>
            </a:r>
            <a:r>
              <a:rPr lang="en-US" sz="800" dirty="0" err="1" smtClean="0"/>
              <a:t>capillaritis</a:t>
            </a:r>
            <a:r>
              <a:rPr lang="en-US" sz="800" dirty="0" smtClean="0"/>
              <a:t> in kidney transplant biopsies are diagnostic lesions for ABMR when accompanied by diffuse C4d staining and DSA </a:t>
            </a:r>
          </a:p>
          <a:p>
            <a:pPr>
              <a:spcBef>
                <a:spcPts val="300"/>
              </a:spcBef>
            </a:pPr>
            <a:r>
              <a:rPr lang="en-US" sz="800" dirty="0" smtClean="0"/>
              <a:t>However, many C4d - transplants manifest </a:t>
            </a:r>
            <a:r>
              <a:rPr lang="en-US" sz="800" dirty="0" err="1" smtClean="0"/>
              <a:t>glomerulitis</a:t>
            </a:r>
            <a:r>
              <a:rPr lang="en-US" sz="800" dirty="0" smtClean="0"/>
              <a:t> and/or </a:t>
            </a:r>
            <a:r>
              <a:rPr lang="en-US" sz="800" dirty="0" err="1" smtClean="0"/>
              <a:t>peritubular</a:t>
            </a:r>
            <a:r>
              <a:rPr lang="en-US" sz="800" dirty="0" smtClean="0"/>
              <a:t> </a:t>
            </a:r>
            <a:r>
              <a:rPr lang="en-US" sz="800" dirty="0" err="1" smtClean="0"/>
              <a:t>capillaritis</a:t>
            </a:r>
            <a:r>
              <a:rPr lang="en-US" sz="800" dirty="0" smtClean="0"/>
              <a:t> associated with circulating DSA and a poor prognosis</a:t>
            </a:r>
          </a:p>
          <a:p>
            <a:pPr>
              <a:spcBef>
                <a:spcPts val="300"/>
              </a:spcBef>
            </a:pPr>
            <a:r>
              <a:rPr lang="en-US" sz="800" dirty="0" smtClean="0"/>
              <a:t>Sis et al studied the significance of microcirculation inflammation in kidney transplants, including 329 indication biopsies from 251 renal allograft recipients, who were mostly </a:t>
            </a:r>
            <a:r>
              <a:rPr lang="en-US" sz="800" dirty="0" err="1" smtClean="0"/>
              <a:t>nonpresensitized</a:t>
            </a:r>
            <a:r>
              <a:rPr lang="en-US" sz="800" dirty="0" smtClean="0"/>
              <a:t> (</a:t>
            </a:r>
            <a:r>
              <a:rPr lang="en-US" sz="800" dirty="0" err="1" smtClean="0"/>
              <a:t>crossmatch</a:t>
            </a:r>
            <a:r>
              <a:rPr lang="en-US" sz="800" dirty="0" smtClean="0"/>
              <a:t> negative)</a:t>
            </a:r>
          </a:p>
          <a:p>
            <a:pPr>
              <a:spcBef>
                <a:spcPts val="300"/>
              </a:spcBef>
            </a:pPr>
            <a:r>
              <a:rPr lang="en-US" sz="800" dirty="0" err="1" smtClean="0"/>
              <a:t>Glomerulitis</a:t>
            </a:r>
            <a:r>
              <a:rPr lang="en-US" sz="800" dirty="0" smtClean="0"/>
              <a:t> (g) and </a:t>
            </a:r>
            <a:r>
              <a:rPr lang="en-US" sz="800" dirty="0" err="1" smtClean="0"/>
              <a:t>peritubular</a:t>
            </a:r>
            <a:r>
              <a:rPr lang="en-US" sz="800" dirty="0" smtClean="0"/>
              <a:t> </a:t>
            </a:r>
            <a:r>
              <a:rPr lang="en-US" sz="800" dirty="0" err="1" smtClean="0"/>
              <a:t>capillaritis</a:t>
            </a:r>
            <a:r>
              <a:rPr lang="en-US" sz="800" dirty="0" smtClean="0"/>
              <a:t> (</a:t>
            </a:r>
            <a:r>
              <a:rPr lang="en-US" sz="800" dirty="0" err="1" smtClean="0"/>
              <a:t>ptc</a:t>
            </a:r>
            <a:r>
              <a:rPr lang="en-US" sz="800" dirty="0" smtClean="0"/>
              <a:t>) were often associated with antibody-mediated rejection, but were also found in other diseases in the absence of DSA:</a:t>
            </a:r>
          </a:p>
          <a:p>
            <a:pPr lvl="1">
              <a:spcBef>
                <a:spcPts val="300"/>
              </a:spcBef>
            </a:pPr>
            <a:r>
              <a:rPr lang="en-US" sz="800" dirty="0" smtClean="0"/>
              <a:t>T-cell-mediated rejection (</a:t>
            </a:r>
            <a:r>
              <a:rPr lang="en-US" sz="800" dirty="0" err="1" smtClean="0"/>
              <a:t>ptc</a:t>
            </a:r>
            <a:r>
              <a:rPr lang="en-US" sz="800" dirty="0" smtClean="0"/>
              <a:t>, g)</a:t>
            </a:r>
          </a:p>
          <a:p>
            <a:pPr lvl="1">
              <a:spcBef>
                <a:spcPts val="300"/>
              </a:spcBef>
            </a:pPr>
            <a:r>
              <a:rPr lang="en-US" sz="800" dirty="0" err="1" smtClean="0"/>
              <a:t>Glomerulonephritis</a:t>
            </a:r>
            <a:r>
              <a:rPr lang="en-US" sz="800" dirty="0" smtClean="0"/>
              <a:t> (g) </a:t>
            </a:r>
          </a:p>
          <a:p>
            <a:pPr lvl="1">
              <a:spcBef>
                <a:spcPts val="300"/>
              </a:spcBef>
            </a:pPr>
            <a:r>
              <a:rPr lang="en-US" sz="800" dirty="0" smtClean="0"/>
              <a:t>Acute tubular necrosis (</a:t>
            </a:r>
            <a:r>
              <a:rPr lang="en-US" sz="800" dirty="0" err="1" smtClean="0"/>
              <a:t>ptc</a:t>
            </a:r>
            <a:r>
              <a:rPr lang="en-US" sz="800" dirty="0" smtClean="0"/>
              <a:t>)</a:t>
            </a:r>
          </a:p>
          <a:p>
            <a:pPr lvl="1">
              <a:spcBef>
                <a:spcPts val="300"/>
              </a:spcBef>
            </a:pPr>
            <a:endParaRPr lang="en-US" sz="800" dirty="0" smtClean="0"/>
          </a:p>
          <a:p>
            <a:pPr lvl="0">
              <a:spcBef>
                <a:spcPts val="300"/>
              </a:spcBef>
            </a:pPr>
            <a:r>
              <a:rPr lang="en-US" sz="800" dirty="0" smtClean="0"/>
              <a:t>To develop rules for reducing the </a:t>
            </a:r>
            <a:r>
              <a:rPr lang="en-US" sz="800" dirty="0" err="1" smtClean="0"/>
              <a:t>nonspecificity</a:t>
            </a:r>
            <a:r>
              <a:rPr lang="en-US" sz="800" dirty="0" smtClean="0"/>
              <a:t> of microcirculation inflammation and defining the best grading thresholds associated with DSA, they built and validated a decision tree to predict DSA</a:t>
            </a:r>
          </a:p>
          <a:p>
            <a:pPr lvl="0">
              <a:spcBef>
                <a:spcPts val="300"/>
              </a:spcBef>
            </a:pPr>
            <a:r>
              <a:rPr lang="en-US" sz="800" dirty="0" smtClean="0"/>
              <a:t>The decision tree revealed:</a:t>
            </a:r>
          </a:p>
          <a:p>
            <a:pPr lvl="1">
              <a:spcBef>
                <a:spcPts val="300"/>
              </a:spcBef>
            </a:pPr>
            <a:r>
              <a:rPr lang="en-US" sz="800" dirty="0" smtClean="0"/>
              <a:t>best predictor of DSA was g + </a:t>
            </a:r>
            <a:r>
              <a:rPr lang="en-US" sz="800" dirty="0" err="1" smtClean="0"/>
              <a:t>ptc</a:t>
            </a:r>
            <a:r>
              <a:rPr lang="en-US" sz="800" dirty="0" smtClean="0"/>
              <a:t> sum (addition of g-score plus </a:t>
            </a:r>
            <a:r>
              <a:rPr lang="en-US" sz="800" dirty="0" err="1" smtClean="0"/>
              <a:t>ptc</a:t>
            </a:r>
            <a:r>
              <a:rPr lang="en-US" sz="800" dirty="0" smtClean="0"/>
              <a:t>-score) </a:t>
            </a:r>
          </a:p>
          <a:p>
            <a:pPr lvl="1">
              <a:spcBef>
                <a:spcPts val="300"/>
              </a:spcBef>
            </a:pPr>
            <a:r>
              <a:rPr lang="en-US" sz="800" dirty="0" smtClean="0"/>
              <a:t>Then time </a:t>
            </a:r>
            <a:r>
              <a:rPr lang="en-US" sz="800" dirty="0" err="1" smtClean="0"/>
              <a:t>posttransplant</a:t>
            </a:r>
            <a:endParaRPr lang="en-US" sz="800" dirty="0" smtClean="0"/>
          </a:p>
          <a:p>
            <a:pPr lvl="1">
              <a:spcBef>
                <a:spcPts val="300"/>
              </a:spcBef>
            </a:pPr>
            <a:r>
              <a:rPr lang="en-US" sz="800" dirty="0" smtClean="0"/>
              <a:t>Then C4d, which had a small role</a:t>
            </a:r>
          </a:p>
          <a:p>
            <a:pPr lvl="0">
              <a:spcBef>
                <a:spcPts val="300"/>
              </a:spcBef>
            </a:pPr>
            <a:r>
              <a:rPr lang="en-US" sz="800" dirty="0" smtClean="0"/>
              <a:t>They purport that their decision tree predicted DSA with higher sensitivity and accuracy than C4d staining and that “any degree of microcirculation inflammation in late kidney transplant biopsies strongly indicates presence of DSA and predicts progression to graft failure”</a:t>
            </a:r>
          </a:p>
          <a:p>
            <a:pPr>
              <a:spcBef>
                <a:spcPts val="300"/>
              </a:spcBef>
            </a:pPr>
            <a:endParaRPr lang="en-US" sz="800" dirty="0" smtClean="0"/>
          </a:p>
          <a:p>
            <a:pPr>
              <a:spcBef>
                <a:spcPts val="300"/>
              </a:spcBef>
              <a:buNone/>
            </a:pPr>
            <a:r>
              <a:rPr lang="en-US" sz="800" b="1" dirty="0" smtClean="0"/>
              <a:t>References</a:t>
            </a:r>
            <a:endParaRPr lang="en-US" sz="800" dirty="0" smtClean="0"/>
          </a:p>
          <a:p>
            <a:pPr marL="114300" indent="-114300">
              <a:spcBef>
                <a:spcPts val="300"/>
              </a:spcBef>
              <a:buFont typeface="+mj-lt"/>
              <a:buAutoNum type="arabicPeriod"/>
            </a:pPr>
            <a:r>
              <a:rPr lang="en-US" sz="800" dirty="0" smtClean="0"/>
              <a:t>Sis, B., </a:t>
            </a:r>
            <a:r>
              <a:rPr lang="en-US" sz="800" dirty="0" err="1" smtClean="0"/>
              <a:t>Jhangri</a:t>
            </a:r>
            <a:r>
              <a:rPr lang="en-US" sz="800" dirty="0" smtClean="0"/>
              <a:t>, G. S., </a:t>
            </a:r>
            <a:r>
              <a:rPr lang="en-US" sz="800" dirty="0" err="1" smtClean="0"/>
              <a:t>Riopel</a:t>
            </a:r>
            <a:r>
              <a:rPr lang="en-US" sz="800" dirty="0" smtClean="0"/>
              <a:t>, J., Chang, J., de </a:t>
            </a:r>
            <a:r>
              <a:rPr lang="en-US" sz="800" dirty="0" err="1" smtClean="0"/>
              <a:t>Freitas</a:t>
            </a:r>
            <a:r>
              <a:rPr lang="en-US" sz="800" dirty="0" smtClean="0"/>
              <a:t>, D. G., Hidalgo, L., </a:t>
            </a:r>
            <a:r>
              <a:rPr lang="en-US" sz="800" dirty="0" err="1" smtClean="0"/>
              <a:t>Mengel</a:t>
            </a:r>
            <a:r>
              <a:rPr lang="en-US" sz="800" dirty="0" smtClean="0"/>
              <a:t>, M., </a:t>
            </a:r>
            <a:r>
              <a:rPr lang="en-US" sz="800" dirty="0" err="1" smtClean="0"/>
              <a:t>Matas</a:t>
            </a:r>
            <a:r>
              <a:rPr lang="en-US" sz="800" dirty="0" smtClean="0"/>
              <a:t>, A. and Halloran, P. F.   A New Diagnostic Algorithm for Antibody-Mediated Microcirculation Inflammation in Kidney Transplants. </a:t>
            </a:r>
            <a:r>
              <a:rPr lang="en-US" sz="800" i="1" dirty="0" smtClean="0"/>
              <a:t>Am J  Transplant </a:t>
            </a:r>
            <a:r>
              <a:rPr lang="en-US" sz="800" dirty="0" smtClean="0"/>
              <a:t>2012; 12: 1168–1179. </a:t>
            </a:r>
          </a:p>
          <a:p>
            <a:pPr>
              <a:spcBef>
                <a:spcPts val="300"/>
              </a:spcBef>
            </a:pPr>
            <a:endParaRPr lang="en-US" sz="800"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23</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324731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55328D-BF9C-4220-B1EA-846E615CCF3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lvl="0">
              <a:lnSpc>
                <a:spcPct val="90000"/>
              </a:lnSpc>
            </a:pPr>
            <a:r>
              <a:rPr lang="en-US" sz="800" dirty="0" smtClean="0"/>
              <a:t>Currently used:</a:t>
            </a:r>
          </a:p>
          <a:p>
            <a:pPr lvl="1">
              <a:lnSpc>
                <a:spcPct val="90000"/>
              </a:lnSpc>
            </a:pPr>
            <a:r>
              <a:rPr lang="en-US" sz="800" dirty="0" smtClean="0"/>
              <a:t>Enzyme-linked immune assays</a:t>
            </a:r>
          </a:p>
          <a:p>
            <a:pPr lvl="2">
              <a:lnSpc>
                <a:spcPct val="90000"/>
              </a:lnSpc>
            </a:pPr>
            <a:r>
              <a:rPr lang="en-US" sz="800" dirty="0" smtClean="0"/>
              <a:t>Enzyme-linked </a:t>
            </a:r>
            <a:r>
              <a:rPr lang="en-US" sz="800" dirty="0" err="1" smtClean="0"/>
              <a:t>immunosorbent</a:t>
            </a:r>
            <a:r>
              <a:rPr lang="en-US" sz="800" dirty="0" smtClean="0"/>
              <a:t> spot (ELISPOT)</a:t>
            </a:r>
          </a:p>
          <a:p>
            <a:pPr lvl="2">
              <a:lnSpc>
                <a:spcPct val="90000"/>
              </a:lnSpc>
            </a:pPr>
            <a:r>
              <a:rPr lang="en-US" sz="800" dirty="0" err="1" smtClean="0"/>
              <a:t>FluoroSpot</a:t>
            </a:r>
            <a:r>
              <a:rPr lang="en-US" sz="800" dirty="0" smtClean="0"/>
              <a:t> assay </a:t>
            </a:r>
          </a:p>
          <a:p>
            <a:pPr lvl="1">
              <a:lnSpc>
                <a:spcPct val="90000"/>
              </a:lnSpc>
            </a:pPr>
            <a:r>
              <a:rPr lang="en-US" sz="800" dirty="0" smtClean="0"/>
              <a:t>Panel reactive antibody (PRA) screening </a:t>
            </a:r>
          </a:p>
          <a:p>
            <a:pPr lvl="1">
              <a:lnSpc>
                <a:spcPct val="90000"/>
              </a:lnSpc>
            </a:pPr>
            <a:r>
              <a:rPr lang="en-US" sz="800" dirty="0" smtClean="0"/>
              <a:t>Flow </a:t>
            </a:r>
            <a:r>
              <a:rPr lang="en-US" sz="800" dirty="0" err="1" smtClean="0"/>
              <a:t>cytometric</a:t>
            </a:r>
            <a:r>
              <a:rPr lang="en-US" sz="800" dirty="0" smtClean="0"/>
              <a:t> </a:t>
            </a:r>
            <a:r>
              <a:rPr lang="en-US" sz="800" dirty="0" err="1" smtClean="0"/>
              <a:t>crossmatching</a:t>
            </a:r>
            <a:r>
              <a:rPr lang="en-US" sz="800" dirty="0" smtClean="0"/>
              <a:t> (FCXM) </a:t>
            </a:r>
          </a:p>
          <a:p>
            <a:pPr lvl="1">
              <a:lnSpc>
                <a:spcPct val="90000"/>
              </a:lnSpc>
            </a:pPr>
            <a:endParaRPr lang="en-US" sz="800" dirty="0" smtClean="0"/>
          </a:p>
          <a:p>
            <a:pPr lvl="1">
              <a:buNone/>
            </a:pPr>
            <a:endParaRPr lang="en-US" sz="700" dirty="0" smtClean="0"/>
          </a:p>
          <a:p>
            <a:pPr>
              <a:buNone/>
            </a:pPr>
            <a:r>
              <a:rPr lang="en-US" sz="700" b="1" dirty="0" smtClean="0"/>
              <a:t>References</a:t>
            </a:r>
          </a:p>
          <a:p>
            <a:pPr marL="114300" lvl="0" indent="-114300">
              <a:buFont typeface="+mj-lt"/>
              <a:buAutoNum type="arabicPeriod"/>
            </a:pPr>
            <a:r>
              <a:rPr lang="en-US" sz="700" dirty="0" err="1" smtClean="0"/>
              <a:t>Marfo</a:t>
            </a:r>
            <a:r>
              <a:rPr lang="en-US" sz="700" dirty="0" smtClean="0"/>
              <a:t> K </a:t>
            </a:r>
            <a:r>
              <a:rPr lang="en-US" sz="700" i="1" dirty="0" err="1" smtClean="0"/>
              <a:t>Clin</a:t>
            </a:r>
            <a:r>
              <a:rPr lang="en-US" sz="700" i="1" dirty="0" smtClean="0"/>
              <a:t> J Am Soc </a:t>
            </a:r>
            <a:r>
              <a:rPr lang="en-US" sz="700" i="1" dirty="0" err="1" smtClean="0"/>
              <a:t>Nephrol</a:t>
            </a:r>
            <a:r>
              <a:rPr lang="en-US" sz="700" i="1" dirty="0" smtClean="0"/>
              <a:t> </a:t>
            </a:r>
            <a:r>
              <a:rPr lang="en-US" sz="700" dirty="0" smtClean="0"/>
              <a:t>2011 922-936; pg 928/fig1</a:t>
            </a:r>
          </a:p>
          <a:p>
            <a:pPr lvl="0"/>
            <a:endParaRPr lang="en-US" sz="700" dirty="0" smtClean="0"/>
          </a:p>
        </p:txBody>
      </p:sp>
      <p:sp>
        <p:nvSpPr>
          <p:cNvPr id="4" name="Slide Number Placeholder 3"/>
          <p:cNvSpPr>
            <a:spLocks noGrp="1"/>
          </p:cNvSpPr>
          <p:nvPr>
            <p:ph type="sldNum" sz="quarter" idx="10"/>
          </p:nvPr>
        </p:nvSpPr>
        <p:spPr/>
        <p:txBody>
          <a:bodyPr/>
          <a:lstStyle/>
          <a:p>
            <a:fld id="{C755328D-BF9C-4220-B1EA-846E615CCF35}" type="slidenum">
              <a:rPr lang="en-US" smtClean="0"/>
              <a:pPr/>
              <a:t>26</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82051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None/>
            </a:pPr>
            <a:r>
              <a:rPr lang="en-US" b="1" dirty="0" smtClean="0"/>
              <a:t>References</a:t>
            </a:r>
          </a:p>
          <a:p>
            <a:pPr marL="114300" marR="0" indent="-114300" algn="l" defTabSz="914400" rtl="0" eaLnBrk="1" fontAlgn="auto" latinLnBrk="0" hangingPunct="1">
              <a:lnSpc>
                <a:spcPct val="100000"/>
              </a:lnSpc>
              <a:spcBef>
                <a:spcPts val="600"/>
              </a:spcBef>
              <a:spcAft>
                <a:spcPts val="0"/>
              </a:spcAft>
              <a:buClrTx/>
              <a:buSzTx/>
              <a:buFont typeface="+mj-lt"/>
              <a:buAutoNum type="arabicPeriod"/>
              <a:tabLst/>
              <a:defRPr/>
            </a:pPr>
            <a:r>
              <a:rPr lang="en-US" sz="800" dirty="0" smtClean="0"/>
              <a:t> Halloran PF. Immunosuppressive Drugs for Kidney Transplantation. </a:t>
            </a:r>
            <a:r>
              <a:rPr lang="en-US" sz="800" i="1" dirty="0" smtClean="0"/>
              <a:t>N </a:t>
            </a:r>
            <a:r>
              <a:rPr lang="en-US" sz="800" i="1" dirty="0" err="1" smtClean="0"/>
              <a:t>Engl</a:t>
            </a:r>
            <a:r>
              <a:rPr lang="en-US" sz="800" i="1" dirty="0" smtClean="0"/>
              <a:t> J Med</a:t>
            </a:r>
            <a:r>
              <a:rPr lang="en-US" sz="800" dirty="0" smtClean="0"/>
              <a:t> 2004;351:2715-29.</a:t>
            </a:r>
          </a:p>
          <a:p>
            <a:pPr marL="114300" indent="-114300">
              <a:buFont typeface="+mj-lt"/>
              <a:buAutoNum type="arabicPeriod"/>
            </a:pPr>
            <a:r>
              <a:rPr lang="en-US" sz="800" dirty="0" smtClean="0"/>
              <a:t>Sis B, Halloran PF. Endothelial transcripts uncover a previously unknown phenotype: C4d-negative antibody-mediated rejection. </a:t>
            </a:r>
            <a:r>
              <a:rPr lang="en-US" sz="800" i="1" dirty="0" err="1" smtClean="0"/>
              <a:t>Curr</a:t>
            </a:r>
            <a:r>
              <a:rPr lang="en-US" sz="800" i="1" dirty="0" smtClean="0"/>
              <a:t> </a:t>
            </a:r>
            <a:r>
              <a:rPr lang="en-US" sz="800" i="1" dirty="0" err="1" smtClean="0"/>
              <a:t>Opin</a:t>
            </a:r>
            <a:r>
              <a:rPr lang="en-US" sz="800" i="1" dirty="0" smtClean="0"/>
              <a:t> Organ Transplant</a:t>
            </a:r>
            <a:r>
              <a:rPr lang="en-US" sz="800" dirty="0" smtClean="0"/>
              <a:t>. Feb 2010;15(1):42-48.</a:t>
            </a:r>
          </a:p>
          <a:p>
            <a:pPr marL="114300" marR="0" lvl="0" indent="-114300" algn="l" defTabSz="914400" rtl="0" eaLnBrk="1" fontAlgn="auto" latinLnBrk="0" hangingPunct="1">
              <a:lnSpc>
                <a:spcPct val="100000"/>
              </a:lnSpc>
              <a:spcBef>
                <a:spcPts val="600"/>
              </a:spcBef>
              <a:spcAft>
                <a:spcPts val="0"/>
              </a:spcAft>
              <a:buClrTx/>
              <a:buSzTx/>
              <a:buFont typeface="+mj-lt"/>
              <a:buAutoNum type="arabicPeriod"/>
              <a:tabLst/>
              <a:defRPr/>
            </a:pPr>
            <a:r>
              <a:rPr lang="en-US" sz="800" dirty="0" err="1" smtClean="0"/>
              <a:t>Yabu</a:t>
            </a:r>
            <a:r>
              <a:rPr lang="en-US" sz="800" dirty="0" smtClean="0"/>
              <a:t> JM, Higgins JP, Chen G, </a:t>
            </a:r>
            <a:r>
              <a:rPr lang="en-US" sz="800" dirty="0" err="1" smtClean="0"/>
              <a:t>Sequeira</a:t>
            </a:r>
            <a:r>
              <a:rPr lang="en-US" sz="800" dirty="0" smtClean="0"/>
              <a:t> F, </a:t>
            </a:r>
            <a:r>
              <a:rPr lang="en-US" sz="800" dirty="0" err="1" smtClean="0"/>
              <a:t>Busque</a:t>
            </a:r>
            <a:r>
              <a:rPr lang="en-US" sz="800" dirty="0" smtClean="0"/>
              <a:t> S, </a:t>
            </a:r>
            <a:r>
              <a:rPr lang="en-US" sz="800" dirty="0" err="1" smtClean="0"/>
              <a:t>Tyan</a:t>
            </a:r>
            <a:r>
              <a:rPr lang="en-US" sz="800" dirty="0" smtClean="0"/>
              <a:t> DB. C1q-fixing human leukocyte antigen antibodies are specific for predicting transplant </a:t>
            </a:r>
            <a:r>
              <a:rPr lang="en-US" sz="800" dirty="0" err="1" smtClean="0"/>
              <a:t>glomerulopathy</a:t>
            </a:r>
            <a:r>
              <a:rPr lang="en-US" sz="800" dirty="0" smtClean="0"/>
              <a:t> and late graft failure after kidney transplantation. </a:t>
            </a:r>
            <a:r>
              <a:rPr lang="en-US" sz="800" i="1" dirty="0" smtClean="0"/>
              <a:t>Transplantation</a:t>
            </a:r>
            <a:r>
              <a:rPr lang="en-US" sz="800" dirty="0" smtClean="0"/>
              <a:t>. Feb 15 2011;91(3):342-347. </a:t>
            </a:r>
          </a:p>
          <a:p>
            <a:pPr marL="114300" marR="0" lvl="0" indent="-114300" algn="l" defTabSz="914400" rtl="0" eaLnBrk="1" fontAlgn="auto" latinLnBrk="0" hangingPunct="1">
              <a:lnSpc>
                <a:spcPct val="100000"/>
              </a:lnSpc>
              <a:spcBef>
                <a:spcPts val="600"/>
              </a:spcBef>
              <a:spcAft>
                <a:spcPts val="0"/>
              </a:spcAft>
              <a:buClrTx/>
              <a:buSzTx/>
              <a:buFont typeface="+mj-lt"/>
              <a:buAutoNum type="arabicPeriod"/>
              <a:tabLst/>
              <a:defRPr/>
            </a:pPr>
            <a:r>
              <a:rPr lang="en-US" sz="1100" kern="1200" baseline="0" dirty="0" err="1" smtClean="0">
                <a:solidFill>
                  <a:schemeClr val="tx1"/>
                </a:solidFill>
                <a:latin typeface="Arial" pitchFamily="34" charset="0"/>
                <a:ea typeface="+mn-ea"/>
                <a:cs typeface="Arial" pitchFamily="34" charset="0"/>
              </a:rPr>
              <a:t>Muthukumar</a:t>
            </a:r>
            <a:r>
              <a:rPr lang="en-US" sz="1100" kern="1200" baseline="0" dirty="0" smtClean="0">
                <a:solidFill>
                  <a:schemeClr val="tx1"/>
                </a:solidFill>
                <a:latin typeface="Arial" pitchFamily="34" charset="0"/>
                <a:ea typeface="+mn-ea"/>
                <a:cs typeface="Arial" pitchFamily="34" charset="0"/>
              </a:rPr>
              <a:t> </a:t>
            </a:r>
            <a:r>
              <a:rPr lang="en-US" sz="1100" kern="1200" baseline="0" dirty="0" err="1" smtClean="0">
                <a:solidFill>
                  <a:schemeClr val="tx1"/>
                </a:solidFill>
                <a:latin typeface="Arial" pitchFamily="34" charset="0"/>
                <a:ea typeface="+mn-ea"/>
                <a:cs typeface="Arial" pitchFamily="34" charset="0"/>
              </a:rPr>
              <a:t>Dadhania</a:t>
            </a:r>
            <a:r>
              <a:rPr lang="en-US" sz="1100" kern="1200" baseline="0" dirty="0" smtClean="0">
                <a:solidFill>
                  <a:schemeClr val="tx1"/>
                </a:solidFill>
                <a:latin typeface="Arial" pitchFamily="34" charset="0"/>
                <a:ea typeface="+mn-ea"/>
                <a:cs typeface="Arial" pitchFamily="34" charset="0"/>
              </a:rPr>
              <a:t> TD, Ding R, et al. Messenger RNA for </a:t>
            </a:r>
            <a:r>
              <a:rPr lang="en-US" sz="1100" i="1" kern="1200" baseline="0" dirty="0" smtClean="0">
                <a:solidFill>
                  <a:schemeClr val="tx1"/>
                </a:solidFill>
                <a:latin typeface="Arial" pitchFamily="34" charset="0"/>
                <a:ea typeface="+mn-ea"/>
                <a:cs typeface="Arial" pitchFamily="34" charset="0"/>
              </a:rPr>
              <a:t>FOXP3 </a:t>
            </a:r>
            <a:r>
              <a:rPr lang="en-US" sz="1100" kern="1200" baseline="0" dirty="0" smtClean="0">
                <a:solidFill>
                  <a:schemeClr val="tx1"/>
                </a:solidFill>
                <a:latin typeface="Arial" pitchFamily="34" charset="0"/>
                <a:ea typeface="+mn-ea"/>
                <a:cs typeface="Arial" pitchFamily="34" charset="0"/>
              </a:rPr>
              <a:t>in the Urine of Renal-Allograft Recipients.</a:t>
            </a:r>
            <a:r>
              <a:rPr lang="en-US" sz="800" i="1" kern="1200" baseline="0" dirty="0" smtClean="0">
                <a:solidFill>
                  <a:schemeClr val="tx1"/>
                </a:solidFill>
                <a:latin typeface="Arial" pitchFamily="34" charset="0"/>
                <a:ea typeface="+mn-ea"/>
                <a:cs typeface="Arial" pitchFamily="34" charset="0"/>
              </a:rPr>
              <a:t> N </a:t>
            </a:r>
            <a:r>
              <a:rPr lang="en-US" sz="800" i="1" kern="1200" baseline="0" dirty="0" err="1" smtClean="0">
                <a:solidFill>
                  <a:schemeClr val="tx1"/>
                </a:solidFill>
                <a:latin typeface="Arial" pitchFamily="34" charset="0"/>
                <a:ea typeface="+mn-ea"/>
                <a:cs typeface="Arial" pitchFamily="34" charset="0"/>
              </a:rPr>
              <a:t>Engl</a:t>
            </a:r>
            <a:r>
              <a:rPr lang="en-US" sz="800" i="1" kern="1200" baseline="0" dirty="0" smtClean="0">
                <a:solidFill>
                  <a:schemeClr val="tx1"/>
                </a:solidFill>
                <a:latin typeface="Arial" pitchFamily="34" charset="0"/>
                <a:ea typeface="+mn-ea"/>
                <a:cs typeface="Arial" pitchFamily="34" charset="0"/>
              </a:rPr>
              <a:t> J Med. </a:t>
            </a:r>
            <a:r>
              <a:rPr lang="en-US" sz="800" kern="1200" baseline="0" dirty="0" smtClean="0">
                <a:solidFill>
                  <a:schemeClr val="tx1"/>
                </a:solidFill>
                <a:latin typeface="Arial" pitchFamily="34" charset="0"/>
                <a:ea typeface="+mn-ea"/>
                <a:cs typeface="Arial" pitchFamily="34" charset="0"/>
              </a:rPr>
              <a:t>2005;353:2342-51.</a:t>
            </a:r>
          </a:p>
          <a:p>
            <a:pPr marL="114300" marR="0" lvl="0" indent="-114300" algn="l" defTabSz="914400" rtl="0" eaLnBrk="1" fontAlgn="auto" latinLnBrk="0" hangingPunct="1">
              <a:lnSpc>
                <a:spcPct val="100000"/>
              </a:lnSpc>
              <a:spcBef>
                <a:spcPts val="600"/>
              </a:spcBef>
              <a:spcAft>
                <a:spcPts val="0"/>
              </a:spcAft>
              <a:buClrTx/>
              <a:buSzTx/>
              <a:buFont typeface="+mj-lt"/>
              <a:buAutoNum type="arabicPeriod"/>
              <a:tabLst/>
              <a:defRPr/>
            </a:pPr>
            <a:r>
              <a:rPr lang="en-US" sz="800" kern="1200" baseline="0" dirty="0" smtClean="0">
                <a:solidFill>
                  <a:schemeClr val="tx1"/>
                </a:solidFill>
                <a:latin typeface="Arial" pitchFamily="34" charset="0"/>
                <a:ea typeface="+mn-ea"/>
                <a:cs typeface="Arial" pitchFamily="34" charset="0"/>
              </a:rPr>
              <a:t> </a:t>
            </a:r>
            <a:r>
              <a:rPr lang="en-US" sz="1100" b="0" i="0" kern="1200" dirty="0" smtClean="0">
                <a:solidFill>
                  <a:schemeClr val="tx1"/>
                </a:solidFill>
                <a:latin typeface="Arial" pitchFamily="34" charset="0"/>
                <a:ea typeface="+mn-ea"/>
                <a:cs typeface="Arial" pitchFamily="34" charset="0"/>
              </a:rPr>
              <a:t>Quest Diagnostics Launches First Molecular Test for Kidney Organ Transplant Rejection. Press Release.</a:t>
            </a:r>
            <a:r>
              <a:rPr lang="en-US" sz="1100" b="0" i="0" kern="1200" baseline="0" dirty="0" smtClean="0">
                <a:solidFill>
                  <a:schemeClr val="tx1"/>
                </a:solidFill>
                <a:latin typeface="Arial" pitchFamily="34" charset="0"/>
                <a:ea typeface="+mn-ea"/>
                <a:cs typeface="Arial" pitchFamily="34" charset="0"/>
              </a:rPr>
              <a:t> http://ir.questdiagnostics.com/phoenix.zhtml?c=82068&amp;p=irol-newsArticle&amp;ID=1673293&amp;highlight Accessed on November 1, 2012. </a:t>
            </a:r>
            <a:endParaRPr lang="en-US" sz="800" b="0" dirty="0" smtClean="0"/>
          </a:p>
          <a:p>
            <a:pPr marL="114300" marR="0" indent="-114300" algn="l" defTabSz="914400" rtl="0" eaLnBrk="1" fontAlgn="auto" latinLnBrk="0" hangingPunct="1">
              <a:lnSpc>
                <a:spcPct val="100000"/>
              </a:lnSpc>
              <a:spcBef>
                <a:spcPts val="600"/>
              </a:spcBef>
              <a:spcAft>
                <a:spcPts val="0"/>
              </a:spcAft>
              <a:buClrTx/>
              <a:buSzTx/>
              <a:buFont typeface="+mj-lt"/>
              <a:buAutoNum type="arabicPeriod"/>
              <a:tabLst/>
              <a:defRPr/>
            </a:pPr>
            <a:r>
              <a:rPr lang="en-US" sz="800" dirty="0" smtClean="0"/>
              <a:t>Gaston RS, </a:t>
            </a:r>
            <a:r>
              <a:rPr lang="en-US" sz="800" dirty="0" err="1" smtClean="0"/>
              <a:t>Cecka</a:t>
            </a:r>
            <a:r>
              <a:rPr lang="en-US" sz="800" dirty="0" smtClean="0"/>
              <a:t> JM, </a:t>
            </a:r>
            <a:r>
              <a:rPr lang="en-US" sz="800" dirty="0" err="1" smtClean="0"/>
              <a:t>Kasiske</a:t>
            </a:r>
            <a:r>
              <a:rPr lang="en-US" sz="800" dirty="0" smtClean="0"/>
              <a:t> BL, et al. Evidence for antibody-mediated injury as a major determinant of late kidney allograft failure. </a:t>
            </a:r>
            <a:r>
              <a:rPr lang="en-US" sz="800" i="1" dirty="0" smtClean="0"/>
              <a:t>Transplantation</a:t>
            </a:r>
            <a:r>
              <a:rPr lang="en-US" sz="800" dirty="0" smtClean="0"/>
              <a:t>. Jul 15 2010;90(1):68-74.</a:t>
            </a:r>
          </a:p>
          <a:p>
            <a:pPr marL="114300" marR="0" indent="-114300" algn="l" defTabSz="914400" rtl="0" eaLnBrk="1" fontAlgn="auto" latinLnBrk="0" hangingPunct="1">
              <a:lnSpc>
                <a:spcPct val="100000"/>
              </a:lnSpc>
              <a:spcBef>
                <a:spcPts val="600"/>
              </a:spcBef>
              <a:spcAft>
                <a:spcPts val="0"/>
              </a:spcAft>
              <a:buClrTx/>
              <a:buSzTx/>
              <a:buFont typeface="+mj-lt"/>
              <a:buNone/>
              <a:tabLst/>
              <a:defRPr/>
            </a:pPr>
            <a:r>
              <a:rPr lang="en-US" sz="1100" kern="1200" dirty="0" smtClean="0">
                <a:solidFill>
                  <a:schemeClr val="tx1"/>
                </a:solidFill>
                <a:latin typeface="Arial" pitchFamily="34" charset="0"/>
                <a:ea typeface="+mn-ea"/>
                <a:cs typeface="Arial" pitchFamily="34" charset="0"/>
              </a:rPr>
              <a:t>7. </a:t>
            </a:r>
            <a:r>
              <a:rPr lang="en-US" sz="1100" kern="1200" dirty="0" err="1" smtClean="0">
                <a:solidFill>
                  <a:schemeClr val="tx1"/>
                </a:solidFill>
                <a:latin typeface="Arial" pitchFamily="34" charset="0"/>
                <a:ea typeface="+mn-ea"/>
                <a:cs typeface="Arial" pitchFamily="34" charset="0"/>
              </a:rPr>
              <a:t>Famulski</a:t>
            </a:r>
            <a:r>
              <a:rPr lang="en-US" sz="1100" kern="1200" dirty="0" smtClean="0">
                <a:solidFill>
                  <a:schemeClr val="tx1"/>
                </a:solidFill>
                <a:latin typeface="Arial" pitchFamily="34" charset="0"/>
                <a:ea typeface="+mn-ea"/>
                <a:cs typeface="Arial" pitchFamily="34" charset="0"/>
              </a:rPr>
              <a:t> KS, </a:t>
            </a:r>
            <a:r>
              <a:rPr lang="en-US" sz="1100" kern="1200" dirty="0" err="1" smtClean="0">
                <a:solidFill>
                  <a:schemeClr val="tx1"/>
                </a:solidFill>
                <a:latin typeface="Arial" pitchFamily="34" charset="0"/>
                <a:ea typeface="+mn-ea"/>
                <a:cs typeface="Arial" pitchFamily="34" charset="0"/>
              </a:rPr>
              <a:t>Einecke</a:t>
            </a:r>
            <a:r>
              <a:rPr lang="en-US" sz="1100" kern="1200" dirty="0" smtClean="0">
                <a:solidFill>
                  <a:schemeClr val="tx1"/>
                </a:solidFill>
                <a:latin typeface="Arial" pitchFamily="34" charset="0"/>
                <a:ea typeface="+mn-ea"/>
                <a:cs typeface="Arial" pitchFamily="34" charset="0"/>
              </a:rPr>
              <a:t> G, Sis B, et al. Defining the canonical form of T-cell-mediated rejection in human kidney transplants. </a:t>
            </a:r>
            <a:r>
              <a:rPr lang="en-US" sz="1100" i="1" kern="1200" dirty="0" smtClean="0">
                <a:solidFill>
                  <a:schemeClr val="tx1"/>
                </a:solidFill>
                <a:latin typeface="Arial" pitchFamily="34" charset="0"/>
                <a:ea typeface="+mn-ea"/>
                <a:cs typeface="Arial" pitchFamily="34" charset="0"/>
              </a:rPr>
              <a:t>Am J Transplant. </a:t>
            </a:r>
            <a:r>
              <a:rPr lang="en-US" sz="1100" kern="1200" dirty="0" smtClean="0">
                <a:solidFill>
                  <a:schemeClr val="tx1"/>
                </a:solidFill>
                <a:latin typeface="Arial" pitchFamily="34" charset="0"/>
                <a:ea typeface="+mn-ea"/>
                <a:cs typeface="Arial" pitchFamily="34" charset="0"/>
              </a:rPr>
              <a:t>Apr 2010;10(4):810-820.</a:t>
            </a:r>
            <a:endParaRPr lang="en-US" sz="800" dirty="0" smtClean="0"/>
          </a:p>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27</a:t>
            </a:fld>
            <a:endParaRPr lang="en-US" dirty="0"/>
          </a:p>
        </p:txBody>
      </p:sp>
    </p:spTree>
    <p:extLst>
      <p:ext uri="{BB962C8B-B14F-4D97-AF65-F5344CB8AC3E}">
        <p14:creationId xmlns:p14="http://schemas.microsoft.com/office/powerpoint/2010/main" val="2290195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1.</a:t>
            </a:r>
            <a:r>
              <a:rPr lang="en-US" baseline="0" dirty="0" smtClean="0"/>
              <a:t> </a:t>
            </a:r>
            <a:r>
              <a:rPr lang="en-US" dirty="0" smtClean="0"/>
              <a:t> Webber A, Hirose R, </a:t>
            </a:r>
            <a:r>
              <a:rPr lang="en-US" dirty="0" err="1" smtClean="0"/>
              <a:t>Vincenti</a:t>
            </a:r>
            <a:r>
              <a:rPr lang="en-US" dirty="0" smtClean="0"/>
              <a:t> F. Novel Strategies in Immunosuppression: Issues in Perspective. </a:t>
            </a:r>
            <a:r>
              <a:rPr lang="en-US" i="1" dirty="0" smtClean="0"/>
              <a:t>Transplantation.</a:t>
            </a:r>
            <a:r>
              <a:rPr lang="en-US" dirty="0" smtClean="0"/>
              <a:t> 2011;91:1057–1064.</a:t>
            </a:r>
          </a:p>
          <a:p>
            <a:pPr>
              <a:buNone/>
            </a:pPr>
            <a:r>
              <a:rPr lang="en-US" dirty="0" smtClean="0"/>
              <a:t>2. </a:t>
            </a:r>
            <a:r>
              <a:rPr lang="en-US" dirty="0" err="1" smtClean="0"/>
              <a:t>Chandraker</a:t>
            </a:r>
            <a:r>
              <a:rPr lang="en-US" dirty="0" smtClean="0"/>
              <a:t> A, Milford EL, </a:t>
            </a:r>
            <a:r>
              <a:rPr lang="en-US" dirty="0" err="1" smtClean="0"/>
              <a:t>Sayegh</a:t>
            </a:r>
            <a:r>
              <a:rPr lang="en-US" dirty="0" smtClean="0"/>
              <a:t> MH. Chapter 282. Transplantation in the Treatment of Renal Failure. In: Longo DL, </a:t>
            </a:r>
            <a:r>
              <a:rPr lang="en-US" dirty="0" err="1" smtClean="0"/>
              <a:t>Fauci</a:t>
            </a:r>
            <a:r>
              <a:rPr lang="en-US" dirty="0" smtClean="0"/>
              <a:t> AS, Kasper DL, Hauser SL, Jameson JL, </a:t>
            </a:r>
            <a:r>
              <a:rPr lang="en-US" dirty="0" err="1" smtClean="0"/>
              <a:t>Loscalzo</a:t>
            </a:r>
            <a:r>
              <a:rPr lang="en-US" dirty="0" smtClean="0"/>
              <a:t> J, eds. </a:t>
            </a:r>
            <a:r>
              <a:rPr lang="en-US" i="1" dirty="0" smtClean="0"/>
              <a:t>Harrison's Principles of Internal Medicine. </a:t>
            </a:r>
            <a:r>
              <a:rPr lang="en-US" dirty="0" smtClean="0"/>
              <a:t>18th ed. New York: McGraw-Hill; 2012.</a:t>
            </a:r>
          </a:p>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28</a:t>
            </a:fld>
            <a:endParaRPr lang="en-US" dirty="0"/>
          </a:p>
        </p:txBody>
      </p:sp>
    </p:spTree>
    <p:extLst>
      <p:ext uri="{BB962C8B-B14F-4D97-AF65-F5344CB8AC3E}">
        <p14:creationId xmlns:p14="http://schemas.microsoft.com/office/powerpoint/2010/main" val="2397631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55328D-BF9C-4220-B1EA-846E615CCF35}"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1" dirty="0" smtClean="0"/>
              <a:t>References</a:t>
            </a:r>
            <a:endParaRPr lang="en-US" sz="1200" dirty="0" smtClean="0"/>
          </a:p>
          <a:p>
            <a:pPr marL="0" lvl="0" indent="0">
              <a:buFont typeface="Arial"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55328D-BF9C-4220-B1EA-846E615CCF35}" type="slidenum">
              <a:rPr lang="en-US" smtClean="0"/>
              <a:pPr/>
              <a:t>30</a:t>
            </a:fld>
            <a:endParaRPr lang="en-US"/>
          </a:p>
        </p:txBody>
      </p:sp>
    </p:spTree>
    <p:extLst>
      <p:ext uri="{BB962C8B-B14F-4D97-AF65-F5344CB8AC3E}">
        <p14:creationId xmlns:p14="http://schemas.microsoft.com/office/powerpoint/2010/main" val="316830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55328D-BF9C-4220-B1EA-846E615CCF3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70000" lnSpcReduction="20000"/>
          </a:bodyPr>
          <a:lstStyle/>
          <a:p>
            <a:pPr lvl="0"/>
            <a:r>
              <a:rPr lang="en-US" sz="1100" dirty="0" smtClean="0"/>
              <a:t>Advances in immunosuppression have reduced but not eliminated TCMR and it remains an important problem </a:t>
            </a:r>
          </a:p>
          <a:p>
            <a:pPr lvl="0"/>
            <a:r>
              <a:rPr lang="en-US" sz="1100" dirty="0" smtClean="0"/>
              <a:t>T cell mediated rejection must be recognized, treated and distinguished from other conditions</a:t>
            </a:r>
          </a:p>
          <a:p>
            <a:pPr lvl="0"/>
            <a:r>
              <a:rPr lang="en-US" sz="1100" dirty="0" smtClean="0"/>
              <a:t>Molecular mechanisms of TCMR are poorly understood and to improve clinical outcomes, understanding these mechanisms is important</a:t>
            </a:r>
          </a:p>
          <a:p>
            <a:r>
              <a:rPr lang="en-US" dirty="0" smtClean="0"/>
              <a:t>This model aims to explain how molecular mechanisms create the diagnostic histopathology lesions – interstitial infiltrate and </a:t>
            </a:r>
            <a:r>
              <a:rPr lang="en-US" dirty="0" err="1" smtClean="0"/>
              <a:t>tubulitis</a:t>
            </a:r>
            <a:endParaRPr lang="en-US" dirty="0" smtClean="0"/>
          </a:p>
          <a:p>
            <a:pPr lvl="1"/>
            <a:r>
              <a:rPr lang="en-US" dirty="0" err="1" smtClean="0"/>
              <a:t>Effector</a:t>
            </a:r>
            <a:r>
              <a:rPr lang="en-US" dirty="0" smtClean="0"/>
              <a:t> T cells engage donor antigen on macrophages</a:t>
            </a:r>
          </a:p>
          <a:p>
            <a:pPr lvl="1"/>
            <a:r>
              <a:rPr lang="en-US" dirty="0" smtClean="0"/>
              <a:t>Creates inflammatory compartment that recruits effector and effector memory CD4 and CD8 T cells</a:t>
            </a:r>
            <a:endParaRPr lang="en-US" dirty="0" smtClean="0">
              <a:solidFill>
                <a:srgbClr val="FF0000"/>
              </a:solidFill>
            </a:endParaRPr>
          </a:p>
          <a:p>
            <a:pPr lvl="1"/>
            <a:r>
              <a:rPr lang="en-US" dirty="0" smtClean="0"/>
              <a:t>T cells cross the donor microcirculation and enter the </a:t>
            </a:r>
            <a:r>
              <a:rPr lang="en-US" dirty="0" err="1" smtClean="0"/>
              <a:t>interstitium</a:t>
            </a:r>
            <a:r>
              <a:rPr lang="en-US" dirty="0" smtClean="0"/>
              <a:t> </a:t>
            </a:r>
          </a:p>
          <a:p>
            <a:pPr lvl="1"/>
            <a:r>
              <a:rPr lang="en-US" dirty="0" smtClean="0"/>
              <a:t>Local inflammation triggers dedifferentiation of the adjacent epithelium</a:t>
            </a:r>
          </a:p>
          <a:p>
            <a:pPr lvl="1"/>
            <a:r>
              <a:rPr lang="en-US" dirty="0" smtClean="0"/>
              <a:t>Local epithelial changes trigger a response of the entire </a:t>
            </a:r>
            <a:r>
              <a:rPr lang="en-US" dirty="0" err="1" smtClean="0"/>
              <a:t>nephron</a:t>
            </a:r>
            <a:r>
              <a:rPr lang="en-US" dirty="0" smtClean="0"/>
              <a:t> and a second wave of dedifferentiation</a:t>
            </a:r>
          </a:p>
          <a:p>
            <a:pPr lvl="1"/>
            <a:r>
              <a:rPr lang="en-US" dirty="0" smtClean="0"/>
              <a:t>The dedifferentiated epithelium is unable to exclude T cells, which enter to produce </a:t>
            </a:r>
            <a:r>
              <a:rPr lang="en-US" dirty="0" err="1" smtClean="0"/>
              <a:t>tubulitis</a:t>
            </a:r>
            <a:r>
              <a:rPr lang="en-US" dirty="0" smtClean="0"/>
              <a:t> lesions</a:t>
            </a:r>
          </a:p>
          <a:p>
            <a:pPr lvl="0"/>
            <a:r>
              <a:rPr lang="en-US" dirty="0" smtClean="0"/>
              <a:t>This models shows TCMR mediated by a local process analogous to delayed-type hypersensitivity where the  key change is epithelial dedifferentiation</a:t>
            </a:r>
            <a:br>
              <a:rPr lang="en-US" dirty="0" smtClean="0"/>
            </a:br>
            <a:endParaRPr lang="en-US" dirty="0" smtClean="0"/>
          </a:p>
          <a:p>
            <a:pPr>
              <a:buNone/>
            </a:pPr>
            <a:r>
              <a:rPr lang="en-US" b="1" dirty="0" smtClean="0"/>
              <a:t>References</a:t>
            </a:r>
            <a:endParaRPr lang="en-US" dirty="0" smtClean="0"/>
          </a:p>
          <a:p>
            <a:pPr marL="115888" indent="-115888">
              <a:buFont typeface="+mj-lt"/>
              <a:buAutoNum type="arabicPeriod"/>
            </a:pPr>
            <a:r>
              <a:rPr lang="en-US" sz="1100" dirty="0" err="1" smtClean="0"/>
              <a:t>Famulski</a:t>
            </a:r>
            <a:r>
              <a:rPr lang="en-US" sz="1100" dirty="0" smtClean="0"/>
              <a:t> KS, </a:t>
            </a:r>
            <a:r>
              <a:rPr lang="en-US" sz="1100" dirty="0" err="1" smtClean="0"/>
              <a:t>Einecke</a:t>
            </a:r>
            <a:r>
              <a:rPr lang="en-US" sz="1100" dirty="0" smtClean="0"/>
              <a:t> G, Sis B, et al. Defining the canonical form of T-cell-mediated rejection in human kidney transplants. </a:t>
            </a:r>
            <a:r>
              <a:rPr lang="en-US" sz="1100" i="1" dirty="0" smtClean="0"/>
              <a:t>Am J Transplant</a:t>
            </a:r>
            <a:r>
              <a:rPr lang="en-US" sz="1100" dirty="0" smtClean="0"/>
              <a:t>. Apr 2010;10(4):810-820</a:t>
            </a:r>
          </a:p>
          <a:p>
            <a:pPr marL="115888" indent="-115888">
              <a:buFont typeface="+mj-lt"/>
              <a:buAutoNum type="arabicPeriod"/>
            </a:pPr>
            <a:r>
              <a:rPr lang="en-US" sz="1100" dirty="0" err="1" smtClean="0"/>
              <a:t>Einecke</a:t>
            </a:r>
            <a:r>
              <a:rPr lang="en-US" sz="1100" dirty="0" smtClean="0"/>
              <a:t> G, </a:t>
            </a:r>
            <a:r>
              <a:rPr lang="en-US" sz="1100" dirty="0" err="1" smtClean="0"/>
              <a:t>Mengel</a:t>
            </a:r>
            <a:r>
              <a:rPr lang="en-US" sz="1100" dirty="0" smtClean="0"/>
              <a:t> M, Hidalgo L, </a:t>
            </a:r>
            <a:r>
              <a:rPr lang="en-US" sz="1100" dirty="0" err="1" smtClean="0"/>
              <a:t>Allanach</a:t>
            </a:r>
            <a:r>
              <a:rPr lang="en-US" sz="1100" dirty="0" smtClean="0"/>
              <a:t> K, </a:t>
            </a:r>
            <a:r>
              <a:rPr lang="en-US" sz="1100" dirty="0" err="1" smtClean="0"/>
              <a:t>Famulski</a:t>
            </a:r>
            <a:r>
              <a:rPr lang="en-US" sz="1100" dirty="0" smtClean="0"/>
              <a:t> KS, Halloran PF. The early course of kidney allograft rejection: defining the time when rejection begins. </a:t>
            </a:r>
            <a:r>
              <a:rPr lang="en-US" sz="1100" i="1" dirty="0" smtClean="0"/>
              <a:t>Am J Transplant</a:t>
            </a:r>
            <a:r>
              <a:rPr lang="en-US" sz="1100" dirty="0" smtClean="0"/>
              <a:t>. Mar 2009;9(3):483-493.</a:t>
            </a:r>
          </a:p>
          <a:p>
            <a:pPr marL="114300" indent="-114300">
              <a:buFont typeface="+mj-lt"/>
              <a:buAutoNum type="arabicPeriod"/>
            </a:pPr>
            <a:r>
              <a:rPr lang="en-US" dirty="0" smtClean="0"/>
              <a:t>Halloran PF. T cell-mediated rejection of kidney transplants: a personal viewpoint. </a:t>
            </a:r>
            <a:r>
              <a:rPr lang="en-US" i="1" dirty="0" smtClean="0"/>
              <a:t>Am J Transplant</a:t>
            </a:r>
            <a:r>
              <a:rPr lang="en-US" dirty="0" smtClean="0"/>
              <a:t>. May 2010;10(5):1126-1134.</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4</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6939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a:buNone/>
            </a:pPr>
            <a:r>
              <a:rPr lang="en-US" sz="850" i="1" dirty="0" smtClean="0"/>
              <a:t>An overview of current</a:t>
            </a:r>
            <a:r>
              <a:rPr lang="en-US" sz="850" i="1" baseline="0" dirty="0" smtClean="0"/>
              <a:t> understanding of MOD</a:t>
            </a:r>
            <a:endParaRPr lang="en-US" sz="850" i="1" dirty="0" smtClean="0"/>
          </a:p>
          <a:p>
            <a:pPr marL="171450" indent="-171450"/>
            <a:r>
              <a:rPr lang="en-US" sz="850" dirty="0" smtClean="0"/>
              <a:t>T cell must recognize the antigen </a:t>
            </a:r>
          </a:p>
          <a:p>
            <a:pPr marL="171450" indent="-171450"/>
            <a:r>
              <a:rPr lang="en-US" sz="850" dirty="0" smtClean="0"/>
              <a:t>Antigen-presenting cells (APC) migrate to T cell areas of secondary lymphoid organs </a:t>
            </a:r>
          </a:p>
          <a:p>
            <a:r>
              <a:rPr lang="en-US" sz="850" dirty="0" smtClean="0"/>
              <a:t>APCs present donor antigen to naïve and memory T cells</a:t>
            </a:r>
          </a:p>
          <a:p>
            <a:r>
              <a:rPr lang="en-US" sz="850" dirty="0" smtClean="0"/>
              <a:t>T cells are activated and undergo clonal expansion and differentiation to express effector functions (details of this process explained on next slide) </a:t>
            </a:r>
          </a:p>
          <a:p>
            <a:r>
              <a:rPr lang="en-US" sz="850" dirty="0" smtClean="0"/>
              <a:t>When the graft is infiltrated by effector T cells and other immune cells, it displays altered capillary permeability and deterioration of parenchymal function</a:t>
            </a:r>
          </a:p>
          <a:p>
            <a:r>
              <a:rPr lang="en-US" sz="850" dirty="0" smtClean="0"/>
              <a:t>When the T cells invade the kidney tubules and small arteries, diagnostic lesions show tubulitis and arteritis, respectively </a:t>
            </a:r>
          </a:p>
          <a:p>
            <a:pPr>
              <a:buNone/>
            </a:pPr>
            <a:r>
              <a:rPr lang="en-US" sz="850" b="1" dirty="0" smtClean="0"/>
              <a:t>References</a:t>
            </a:r>
            <a:endParaRPr lang="en-US" sz="850" dirty="0" smtClean="0"/>
          </a:p>
          <a:p>
            <a:pPr marL="115888" indent="-115888">
              <a:buFont typeface="+mj-lt"/>
              <a:buAutoNum type="arabicPeriod"/>
            </a:pPr>
            <a:r>
              <a:rPr lang="en-US" sz="850" dirty="0" smtClean="0"/>
              <a:t>Halloran PF. Immunosuppressive Drugs for Kidney Transplantation. </a:t>
            </a:r>
            <a:r>
              <a:rPr lang="en-US" sz="850" i="1" dirty="0" smtClean="0"/>
              <a:t>N </a:t>
            </a:r>
            <a:r>
              <a:rPr lang="en-US" sz="850" i="1" dirty="0" err="1" smtClean="0"/>
              <a:t>Engl</a:t>
            </a:r>
            <a:r>
              <a:rPr lang="en-US" sz="850" i="1" dirty="0" smtClean="0"/>
              <a:t> J Med</a:t>
            </a:r>
            <a:r>
              <a:rPr lang="en-US" sz="850" dirty="0" smtClean="0"/>
              <a:t> 2004;351:2715-29.</a:t>
            </a:r>
          </a:p>
          <a:p>
            <a:endParaRPr lang="en-US" sz="850" dirty="0"/>
          </a:p>
        </p:txBody>
      </p:sp>
      <p:sp>
        <p:nvSpPr>
          <p:cNvPr id="4" name="Slide Number Placeholder 3"/>
          <p:cNvSpPr>
            <a:spLocks noGrp="1"/>
          </p:cNvSpPr>
          <p:nvPr>
            <p:ph type="sldNum" sz="quarter" idx="10"/>
          </p:nvPr>
        </p:nvSpPr>
        <p:spPr>
          <a:xfrm>
            <a:off x="5791199" y="8685213"/>
            <a:ext cx="1065213" cy="457200"/>
          </a:xfrm>
        </p:spPr>
        <p:txBody>
          <a:bodyPr/>
          <a:lstStyle/>
          <a:p>
            <a:fld id="{C755328D-BF9C-4220-B1EA-846E615CCF35}" type="slidenum">
              <a:rPr lang="en-US" smtClean="0"/>
              <a:pPr/>
              <a:t>5</a:t>
            </a:fld>
            <a:endParaRPr lang="en-US"/>
          </a:p>
        </p:txBody>
      </p:sp>
      <p:sp>
        <p:nvSpPr>
          <p:cNvPr id="12" name="Slide Image Placeholder 11"/>
          <p:cNvSpPr>
            <a:spLocks noGrp="1" noRot="1" noChangeAspect="1"/>
          </p:cNvSpPr>
          <p:nvPr>
            <p:ph type="sldImg"/>
          </p:nvPr>
        </p:nvSpPr>
        <p:spPr/>
      </p:sp>
    </p:spTree>
    <p:extLst>
      <p:ext uri="{BB962C8B-B14F-4D97-AF65-F5344CB8AC3E}">
        <p14:creationId xmlns:p14="http://schemas.microsoft.com/office/powerpoint/2010/main" val="159948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dirty="0" smtClean="0"/>
              <a:t>After antigen recognition by T cells, an immunologic synapse is formed resulting in the clustering of </a:t>
            </a:r>
            <a:r>
              <a:rPr lang="en-US" dirty="0" err="1" smtClean="0"/>
              <a:t>costimulation</a:t>
            </a:r>
            <a:r>
              <a:rPr lang="en-US" dirty="0" smtClean="0"/>
              <a:t>, signaling, and adhesion molecules</a:t>
            </a:r>
          </a:p>
          <a:p>
            <a:r>
              <a:rPr lang="en-US" dirty="0" smtClean="0"/>
              <a:t>Signal transduction pathways are triggered alternating gene transcription in the activated T cell.  This is categorized into a “three signal model” :</a:t>
            </a:r>
          </a:p>
          <a:p>
            <a:pPr lvl="1"/>
            <a:r>
              <a:rPr lang="en-US" dirty="0" smtClean="0"/>
              <a:t>Signal 1 – </a:t>
            </a:r>
            <a:r>
              <a:rPr lang="en-US" dirty="0" err="1" smtClean="0"/>
              <a:t>transduced</a:t>
            </a:r>
            <a:r>
              <a:rPr lang="en-US" dirty="0" smtClean="0"/>
              <a:t> through the CB3 complex </a:t>
            </a:r>
          </a:p>
          <a:p>
            <a:pPr lvl="1"/>
            <a:r>
              <a:rPr lang="en-US" dirty="0" smtClean="0"/>
              <a:t>Signal 2 – </a:t>
            </a:r>
            <a:r>
              <a:rPr lang="en-US" dirty="0" err="1" smtClean="0"/>
              <a:t>costimulation</a:t>
            </a:r>
            <a:r>
              <a:rPr lang="en-US" dirty="0" smtClean="0"/>
              <a:t> delivered when CD80 and CD86 engage CD28 on T cells</a:t>
            </a:r>
          </a:p>
          <a:p>
            <a:pPr lvl="2"/>
            <a:r>
              <a:rPr lang="en-US" dirty="0" smtClean="0"/>
              <a:t>Signals 1 and 2 activate three pathways (calcium-</a:t>
            </a:r>
            <a:r>
              <a:rPr lang="en-US" dirty="0" err="1" smtClean="0"/>
              <a:t>calcineurin</a:t>
            </a:r>
            <a:r>
              <a:rPr lang="en-US" dirty="0" smtClean="0"/>
              <a:t>, MAP </a:t>
            </a:r>
            <a:r>
              <a:rPr lang="en-US" dirty="0" err="1" smtClean="0"/>
              <a:t>Kinase</a:t>
            </a:r>
            <a:r>
              <a:rPr lang="en-US" dirty="0" smtClean="0"/>
              <a:t>, </a:t>
            </a:r>
            <a:r>
              <a:rPr lang="en-US" dirty="0" err="1" smtClean="0"/>
              <a:t>NFkB</a:t>
            </a:r>
            <a:r>
              <a:rPr lang="en-US" dirty="0" smtClean="0"/>
              <a:t>) which result in expression of IL-2, CD154, CD25 and other molecules</a:t>
            </a:r>
          </a:p>
          <a:p>
            <a:pPr lvl="1"/>
            <a:r>
              <a:rPr lang="en-US" dirty="0" smtClean="0"/>
              <a:t>Signal 3 - IL-2 and other cytokines activate the </a:t>
            </a:r>
            <a:r>
              <a:rPr lang="en-US" dirty="0" err="1" smtClean="0"/>
              <a:t>mTOR</a:t>
            </a:r>
            <a:r>
              <a:rPr lang="en-US" dirty="0" smtClean="0"/>
              <a:t> pathway which is the trigger for cell proliferation</a:t>
            </a:r>
          </a:p>
          <a:p>
            <a:pPr lvl="1"/>
            <a:r>
              <a:rPr lang="en-US" dirty="0" smtClean="0"/>
              <a:t>This leads to a large number of </a:t>
            </a:r>
            <a:r>
              <a:rPr lang="en-US" dirty="0" err="1" smtClean="0"/>
              <a:t>effector</a:t>
            </a:r>
            <a:r>
              <a:rPr lang="en-US" dirty="0" smtClean="0"/>
              <a:t> T cells </a:t>
            </a:r>
          </a:p>
          <a:p>
            <a:pPr lvl="0"/>
            <a:r>
              <a:rPr lang="en-US" dirty="0" err="1" smtClean="0"/>
              <a:t>Effector</a:t>
            </a:r>
            <a:r>
              <a:rPr lang="en-US" dirty="0" smtClean="0"/>
              <a:t> T cells that leave lymphoid tissue and infiltrate the graft tissue lead to an inflammatory response </a:t>
            </a:r>
            <a:br>
              <a:rPr lang="en-US" dirty="0" smtClean="0"/>
            </a:br>
            <a:endParaRPr lang="en-US" dirty="0" smtClean="0"/>
          </a:p>
          <a:p>
            <a:pPr>
              <a:buNone/>
            </a:pPr>
            <a:r>
              <a:rPr lang="en-US" b="1" dirty="0" smtClean="0"/>
              <a:t>References</a:t>
            </a:r>
            <a:endParaRPr lang="en-US" dirty="0" smtClean="0"/>
          </a:p>
          <a:p>
            <a:pPr marL="114300" indent="-114300">
              <a:buFont typeface="+mj-lt"/>
              <a:buAutoNum type="arabicPeriod"/>
            </a:pPr>
            <a:r>
              <a:rPr lang="en-US" dirty="0" smtClean="0"/>
              <a:t>Halloran PF. Immunosuppressive Drugs for Kidney Transplantation. </a:t>
            </a:r>
            <a:r>
              <a:rPr lang="en-US" i="1" dirty="0" smtClean="0"/>
              <a:t>N </a:t>
            </a:r>
            <a:r>
              <a:rPr lang="en-US" i="1" dirty="0" err="1" smtClean="0"/>
              <a:t>Engl</a:t>
            </a:r>
            <a:r>
              <a:rPr lang="en-US" i="1" dirty="0" smtClean="0"/>
              <a:t> J Med </a:t>
            </a:r>
            <a:r>
              <a:rPr lang="en-US" dirty="0" smtClean="0"/>
              <a:t>2004;351:2715-29.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6</a:t>
            </a:fld>
            <a:endParaRPr lang="en-US"/>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346872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TCMR in kidney </a:t>
            </a:r>
            <a:r>
              <a:rPr lang="en-US" dirty="0" err="1" smtClean="0"/>
              <a:t>allografts</a:t>
            </a:r>
            <a:r>
              <a:rPr lang="en-US" dirty="0" smtClean="0"/>
              <a:t> is defined by its </a:t>
            </a:r>
            <a:r>
              <a:rPr lang="en-US" dirty="0" err="1" smtClean="0"/>
              <a:t>histopathologic</a:t>
            </a:r>
            <a:r>
              <a:rPr lang="en-US" dirty="0" smtClean="0"/>
              <a:t> features. </a:t>
            </a:r>
            <a:br>
              <a:rPr lang="en-US" dirty="0" smtClean="0"/>
            </a:br>
            <a:endParaRPr lang="en-US" dirty="0" smtClean="0"/>
          </a:p>
          <a:p>
            <a:pPr>
              <a:buNone/>
            </a:pPr>
            <a:r>
              <a:rPr lang="en-US" b="1" dirty="0" smtClean="0"/>
              <a:t>References</a:t>
            </a:r>
            <a:endParaRPr lang="en-US" dirty="0" smtClean="0"/>
          </a:p>
          <a:p>
            <a:pPr marL="114300" indent="-114300">
              <a:buFont typeface="+mj-lt"/>
              <a:buAutoNum type="arabicPeriod"/>
            </a:pPr>
            <a:r>
              <a:rPr lang="en-US" dirty="0" err="1" smtClean="0"/>
              <a:t>Racusen</a:t>
            </a:r>
            <a:r>
              <a:rPr lang="en-US" dirty="0" smtClean="0"/>
              <a:t> LC, </a:t>
            </a:r>
            <a:r>
              <a:rPr lang="en-US" dirty="0" err="1" smtClean="0"/>
              <a:t>Solez</a:t>
            </a:r>
            <a:r>
              <a:rPr lang="en-US" dirty="0" smtClean="0"/>
              <a:t> K, Colvin RB et al. The Banff 97 working classification of renal allograft pathology. </a:t>
            </a:r>
            <a:r>
              <a:rPr lang="en-US" i="1" dirty="0" smtClean="0"/>
              <a:t>Kidney Int</a:t>
            </a:r>
            <a:r>
              <a:rPr lang="en-US" dirty="0" smtClean="0"/>
              <a:t>. 1999; </a:t>
            </a:r>
            <a:br>
              <a:rPr lang="en-US" dirty="0" smtClean="0"/>
            </a:br>
            <a:r>
              <a:rPr lang="en-US" dirty="0" smtClean="0"/>
              <a:t>55:713–723.</a:t>
            </a:r>
          </a:p>
          <a:p>
            <a:endParaRPr lang="en-US" dirty="0" smtClean="0"/>
          </a:p>
        </p:txBody>
      </p:sp>
      <p:sp>
        <p:nvSpPr>
          <p:cNvPr id="4" name="Slide Number Placeholder 3"/>
          <p:cNvSpPr>
            <a:spLocks noGrp="1"/>
          </p:cNvSpPr>
          <p:nvPr>
            <p:ph type="sldNum" sz="quarter" idx="10"/>
          </p:nvPr>
        </p:nvSpPr>
        <p:spPr/>
        <p:txBody>
          <a:bodyPr/>
          <a:lstStyle/>
          <a:p>
            <a:fld id="{C755328D-BF9C-4220-B1EA-846E615CCF35}" type="slidenum">
              <a:rPr lang="en-US" smtClean="0"/>
              <a:pPr/>
              <a:t>7</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58509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10000"/>
          </a:bodyPr>
          <a:lstStyle/>
          <a:p>
            <a:pPr lvl="0"/>
            <a:r>
              <a:rPr lang="en-US" sz="1200" dirty="0" smtClean="0"/>
              <a:t>Banff histological guidelines may not be specific enough to capture all instances of TCMR </a:t>
            </a:r>
          </a:p>
          <a:p>
            <a:pPr lvl="0"/>
            <a:r>
              <a:rPr lang="en-US" sz="1200" dirty="0" smtClean="0"/>
              <a:t>Problematically, interstitial infiltrate and tubulitis histology patterns are also seen in:</a:t>
            </a:r>
          </a:p>
          <a:p>
            <a:pPr lvl="1"/>
            <a:r>
              <a:rPr lang="en-US" sz="1200" dirty="0" smtClean="0"/>
              <a:t>Renal injury, infection, and glomerulonephritis</a:t>
            </a:r>
          </a:p>
          <a:p>
            <a:pPr lvl="1"/>
            <a:r>
              <a:rPr lang="en-US" sz="1200" dirty="0" smtClean="0"/>
              <a:t>Protocol biopsies of well-functioning kidney transplants </a:t>
            </a:r>
          </a:p>
          <a:p>
            <a:pPr lvl="0"/>
            <a:r>
              <a:rPr lang="en-US" sz="1200" dirty="0" smtClean="0"/>
              <a:t>The threshold for diagnosing TCMR also has potential for errors as intimal arteritis also occurs in ABMR, not just TCMR</a:t>
            </a:r>
          </a:p>
          <a:p>
            <a:pPr lvl="0"/>
            <a:r>
              <a:rPr lang="en-US" sz="1200" dirty="0" smtClean="0"/>
              <a:t>Manifestations of TCMR may be modified by drugs which can have </a:t>
            </a:r>
            <a:r>
              <a:rPr lang="en-US" sz="1200" dirty="0" err="1" smtClean="0"/>
              <a:t>monocyte</a:t>
            </a:r>
            <a:r>
              <a:rPr lang="en-US" sz="1200" dirty="0" smtClean="0"/>
              <a:t> related TCMR, and a heavy T-cell infiltrate is not necessary</a:t>
            </a:r>
          </a:p>
          <a:p>
            <a:endParaRPr lang="en-US" sz="1200" dirty="0" smtClean="0"/>
          </a:p>
          <a:p>
            <a:pPr>
              <a:buNone/>
            </a:pPr>
            <a:r>
              <a:rPr lang="en-US" sz="1200" b="1" dirty="0" smtClean="0"/>
              <a:t>References</a:t>
            </a:r>
            <a:endParaRPr lang="en-US" sz="1200" dirty="0" smtClean="0"/>
          </a:p>
          <a:p>
            <a:pPr marL="171450" indent="-171450">
              <a:buFont typeface="+mj-lt"/>
              <a:buAutoNum type="arabicPeriod"/>
            </a:pPr>
            <a:r>
              <a:rPr lang="en-US" sz="1200" dirty="0" err="1" smtClean="0"/>
              <a:t>Einecke</a:t>
            </a:r>
            <a:r>
              <a:rPr lang="en-US" sz="1200" dirty="0" smtClean="0"/>
              <a:t> G, </a:t>
            </a:r>
            <a:r>
              <a:rPr lang="en-US" sz="1200" dirty="0" err="1" smtClean="0"/>
              <a:t>Mengel</a:t>
            </a:r>
            <a:r>
              <a:rPr lang="en-US" sz="1200" dirty="0" smtClean="0"/>
              <a:t> M, Hidalgo L, </a:t>
            </a:r>
            <a:r>
              <a:rPr lang="en-US" sz="1200" dirty="0" err="1" smtClean="0"/>
              <a:t>Allanach</a:t>
            </a:r>
            <a:r>
              <a:rPr lang="en-US" sz="1200" dirty="0" smtClean="0"/>
              <a:t> K, </a:t>
            </a:r>
            <a:r>
              <a:rPr lang="en-US" sz="1200" dirty="0" err="1" smtClean="0"/>
              <a:t>Famulski</a:t>
            </a:r>
            <a:r>
              <a:rPr lang="en-US" sz="1200" dirty="0" smtClean="0"/>
              <a:t> KS, Halloran PF. The early course of kidney allograft rejection: defining the time when rejection begins. </a:t>
            </a:r>
            <a:r>
              <a:rPr lang="en-US" sz="1200" i="1" dirty="0" smtClean="0"/>
              <a:t>Am J Transplant</a:t>
            </a:r>
            <a:r>
              <a:rPr lang="en-US" sz="1200" dirty="0" smtClean="0"/>
              <a:t>. Mar 2009;9(3):483-493.</a:t>
            </a:r>
          </a:p>
          <a:p>
            <a:pPr marL="171450" indent="-171450">
              <a:buFont typeface="+mj-lt"/>
              <a:buAutoNum type="arabicPeriod"/>
            </a:pPr>
            <a:r>
              <a:rPr lang="en-US" sz="1200" dirty="0" err="1" smtClean="0"/>
              <a:t>Famulski</a:t>
            </a:r>
            <a:r>
              <a:rPr lang="en-US" sz="1200" dirty="0" smtClean="0"/>
              <a:t> K.S, </a:t>
            </a:r>
            <a:r>
              <a:rPr lang="en-US" sz="1200" dirty="0" err="1" smtClean="0"/>
              <a:t>Einicke</a:t>
            </a:r>
            <a:r>
              <a:rPr lang="en-US" sz="1200" dirty="0" smtClean="0"/>
              <a:t> G, Sis B, </a:t>
            </a:r>
            <a:r>
              <a:rPr lang="en-US" sz="1200" dirty="0" err="1" smtClean="0"/>
              <a:t>Mengel</a:t>
            </a:r>
            <a:r>
              <a:rPr lang="en-US" sz="1200" dirty="0" smtClean="0"/>
              <a:t> M, Hidalgo L.G, Kaplan B, Halloran  P.F. Defining the Canonical Form of T-Cell-Mediated Rejection in Human Kidney Transplants. </a:t>
            </a:r>
            <a:r>
              <a:rPr lang="en-US" sz="1200" i="1" dirty="0" smtClean="0"/>
              <a:t>Am J Transplant</a:t>
            </a:r>
            <a:r>
              <a:rPr lang="en-US" sz="1200" dirty="0" smtClean="0"/>
              <a:t>. 2010; 10:810-820.</a:t>
            </a:r>
          </a:p>
          <a:p>
            <a:endParaRPr lang="en-US" dirty="0"/>
          </a:p>
        </p:txBody>
      </p:sp>
      <p:sp>
        <p:nvSpPr>
          <p:cNvPr id="4" name="Slide Number Placeholder 3"/>
          <p:cNvSpPr>
            <a:spLocks noGrp="1"/>
          </p:cNvSpPr>
          <p:nvPr>
            <p:ph type="sldNum" sz="quarter" idx="10"/>
          </p:nvPr>
        </p:nvSpPr>
        <p:spPr/>
        <p:txBody>
          <a:bodyPr/>
          <a:lstStyle/>
          <a:p>
            <a:fld id="{C755328D-BF9C-4220-B1EA-846E615CCF35}" type="slidenum">
              <a:rPr lang="en-US" smtClean="0"/>
              <a:pPr/>
              <a:t>8</a:t>
            </a:fld>
            <a:endParaRPr lang="en-US"/>
          </a:p>
        </p:txBody>
      </p:sp>
      <p:sp>
        <p:nvSpPr>
          <p:cNvPr id="17" name="Slide Image Placeholder 16"/>
          <p:cNvSpPr>
            <a:spLocks noGrp="1" noRot="1" noChangeAspect="1"/>
          </p:cNvSpPr>
          <p:nvPr>
            <p:ph type="sldImg"/>
          </p:nvPr>
        </p:nvSpPr>
        <p:spPr/>
      </p:sp>
    </p:spTree>
    <p:extLst>
      <p:ext uri="{BB962C8B-B14F-4D97-AF65-F5344CB8AC3E}">
        <p14:creationId xmlns:p14="http://schemas.microsoft.com/office/powerpoint/2010/main" val="1641565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143000" y="4343400"/>
            <a:ext cx="4572000" cy="4800600"/>
          </a:xfrm>
        </p:spPr>
        <p:txBody>
          <a:bodyPr>
            <a:noAutofit/>
          </a:bodyPr>
          <a:lstStyle/>
          <a:p>
            <a:pPr lvl="0">
              <a:spcBef>
                <a:spcPts val="300"/>
              </a:spcBef>
            </a:pPr>
            <a:r>
              <a:rPr lang="en-US" sz="650" dirty="0" smtClean="0"/>
              <a:t>Histopathology is subjective and opinion based, and therefore an imperfect gold standard</a:t>
            </a:r>
            <a:r>
              <a:rPr lang="en-US" sz="650" baseline="30000" dirty="0" smtClean="0"/>
              <a:t>1</a:t>
            </a:r>
          </a:p>
          <a:p>
            <a:pPr lvl="0">
              <a:spcBef>
                <a:spcPts val="300"/>
              </a:spcBef>
            </a:pPr>
            <a:r>
              <a:rPr lang="en-US" sz="650" dirty="0" smtClean="0"/>
              <a:t>Rejection-specific gene sets that include immunity- and inflammation-related transcripts, once identified can be compared to histopathology to verify accuracy of label and refine diagnosis to a molecular definition</a:t>
            </a:r>
            <a:r>
              <a:rPr lang="en-US" sz="650" baseline="30000" dirty="0" smtClean="0"/>
              <a:t>1</a:t>
            </a:r>
            <a:endParaRPr lang="en-US" sz="650" dirty="0" smtClean="0"/>
          </a:p>
          <a:p>
            <a:pPr lvl="0">
              <a:spcBef>
                <a:spcPts val="300"/>
              </a:spcBef>
            </a:pPr>
            <a:r>
              <a:rPr lang="en-US" sz="650" dirty="0" smtClean="0"/>
              <a:t>The limitations of Banff guidelines were seen in studies that compared changes in transcripts to histologic lesions and Banff diagnostic labels Briefly, those studies demonstrated overall correlation of transcripts with Banff features, excepting three areas.  Transcripts indicated:</a:t>
            </a:r>
          </a:p>
          <a:p>
            <a:pPr lvl="1">
              <a:spcBef>
                <a:spcPts val="300"/>
              </a:spcBef>
            </a:pPr>
            <a:r>
              <a:rPr lang="en-US" sz="650" dirty="0" smtClean="0"/>
              <a:t>Banff distinction of </a:t>
            </a:r>
            <a:r>
              <a:rPr lang="en-US" sz="650" dirty="0" err="1" smtClean="0"/>
              <a:t>tubulitis</a:t>
            </a:r>
            <a:r>
              <a:rPr lang="en-US" sz="650" dirty="0" smtClean="0"/>
              <a:t> grade t1 from t2 does not appear valid because t1 and t2 had identical molecular abnormalities</a:t>
            </a:r>
          </a:p>
          <a:p>
            <a:pPr lvl="1">
              <a:spcBef>
                <a:spcPts val="300"/>
              </a:spcBef>
            </a:pPr>
            <a:r>
              <a:rPr lang="en-US" sz="650" dirty="0" smtClean="0"/>
              <a:t>Some biopsies that Banff labels TCMR lack molecular features of TCMR </a:t>
            </a:r>
          </a:p>
          <a:p>
            <a:pPr lvl="1">
              <a:spcBef>
                <a:spcPts val="300"/>
              </a:spcBef>
            </a:pPr>
            <a:r>
              <a:rPr lang="en-US" sz="650" dirty="0" smtClean="0"/>
              <a:t>Some biopsies labeled ‘borderline’ are actually typical TCMR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Arial" pitchFamily="34" charset="0"/>
                <a:ea typeface="+mn-ea"/>
                <a:cs typeface="Arial" pitchFamily="34" charset="0"/>
              </a:rPr>
              <a:t>They </a:t>
            </a:r>
            <a:r>
              <a:rPr lang="en-US" sz="1200" b="0" i="0" u="none" strike="noStrike" kern="1200" baseline="0" dirty="0" err="1" smtClean="0">
                <a:solidFill>
                  <a:schemeClr val="tx1"/>
                </a:solidFill>
                <a:latin typeface="Arial" pitchFamily="34" charset="0"/>
                <a:ea typeface="+mn-ea"/>
                <a:cs typeface="Arial" pitchFamily="34" charset="0"/>
              </a:rPr>
              <a:t>appplied</a:t>
            </a:r>
            <a:r>
              <a:rPr lang="en-US" sz="1200" b="0" i="0" u="none" strike="noStrike" kern="1200" baseline="0" dirty="0" smtClean="0">
                <a:solidFill>
                  <a:schemeClr val="tx1"/>
                </a:solidFill>
                <a:latin typeface="Arial" pitchFamily="34" charset="0"/>
                <a:ea typeface="+mn-ea"/>
                <a:cs typeface="Arial" pitchFamily="34" charset="0"/>
              </a:rPr>
              <a:t> a previously developed molecular definition of a canonical TCMR (</a:t>
            </a:r>
            <a:r>
              <a:rPr lang="en-US" sz="1200" b="0" i="0" u="none" strike="noStrike" kern="1200" baseline="0" dirty="0" err="1" smtClean="0">
                <a:solidFill>
                  <a:schemeClr val="tx1"/>
                </a:solidFill>
                <a:latin typeface="Arial" pitchFamily="34" charset="0"/>
                <a:ea typeface="+mn-ea"/>
                <a:cs typeface="Arial" pitchFamily="34" charset="0"/>
              </a:rPr>
              <a:t>cTCMR</a:t>
            </a:r>
            <a:r>
              <a:rPr lang="en-US" sz="1200" b="0" i="0" u="none" strike="noStrike" kern="1200" baseline="0" dirty="0" smtClean="0">
                <a:solidFill>
                  <a:schemeClr val="tx1"/>
                </a:solidFill>
                <a:latin typeface="Arial" pitchFamily="34" charset="0"/>
                <a:ea typeface="+mn-ea"/>
                <a:cs typeface="Arial" pitchFamily="34" charset="0"/>
              </a:rPr>
              <a:t>) derived  in mouse kidney transplants  to human kidney biopsies to see the features and outcomes of kidneys with </a:t>
            </a:r>
            <a:r>
              <a:rPr lang="en-US" sz="1200" b="0" i="0" u="none" strike="noStrike" kern="1200" baseline="0" dirty="0" err="1" smtClean="0">
                <a:solidFill>
                  <a:schemeClr val="tx1"/>
                </a:solidFill>
                <a:latin typeface="Arial" pitchFamily="34" charset="0"/>
                <a:ea typeface="+mn-ea"/>
                <a:cs typeface="Arial" pitchFamily="34" charset="0"/>
              </a:rPr>
              <a:t>cTCMR</a:t>
            </a:r>
            <a:endParaRPr lang="en-US" sz="1200" b="0" i="0" u="none" strike="noStrike" kern="1200" baseline="0" dirty="0" smtClean="0">
              <a:solidFill>
                <a:schemeClr val="tx1"/>
              </a:solidFill>
              <a:latin typeface="Arial" pitchFamily="34" charset="0"/>
              <a:ea typeface="+mn-ea"/>
              <a:cs typeface="Arial" pitchFamily="34" charset="0"/>
            </a:endParaRPr>
          </a:p>
          <a:p>
            <a:pPr marL="628650" lvl="1" indent="-171450">
              <a:buFont typeface="Arial" pitchFamily="34" charset="0"/>
              <a:buChar char="•"/>
            </a:pPr>
            <a:r>
              <a:rPr lang="en-US" sz="1200" b="0" i="0" u="none" strike="noStrike" kern="1200" baseline="0" dirty="0" smtClean="0">
                <a:solidFill>
                  <a:schemeClr val="tx1"/>
                </a:solidFill>
                <a:latin typeface="Arial" pitchFamily="34" charset="0"/>
                <a:ea typeface="+mn-ea"/>
                <a:cs typeface="Arial" pitchFamily="34" charset="0"/>
              </a:rPr>
              <a:t>The definition is based on high expression of transcripts reflecting IFNG effects (</a:t>
            </a:r>
            <a:r>
              <a:rPr lang="en-US" sz="1200" b="0" i="1" u="none" strike="noStrike" kern="1200" baseline="0" dirty="0" smtClean="0">
                <a:solidFill>
                  <a:schemeClr val="tx1"/>
                </a:solidFill>
                <a:latin typeface="Arial" pitchFamily="34" charset="0"/>
                <a:ea typeface="+mn-ea"/>
                <a:cs typeface="Arial" pitchFamily="34" charset="0"/>
              </a:rPr>
              <a:t>IFNG-induced transcripts or GRIT) </a:t>
            </a:r>
            <a:r>
              <a:rPr lang="en-US" sz="1200" b="0" i="0" u="none" strike="noStrike" kern="1200" baseline="0" dirty="0" smtClean="0">
                <a:solidFill>
                  <a:schemeClr val="tx1"/>
                </a:solidFill>
                <a:latin typeface="Arial" pitchFamily="34" charset="0"/>
                <a:ea typeface="+mn-ea"/>
                <a:cs typeface="Arial" pitchFamily="34" charset="0"/>
              </a:rPr>
              <a:t> and alternative macrophage activation (by alternative macrophage activation transcripts – or AMAT) </a:t>
            </a:r>
            <a:endParaRPr lang="en-US" sz="1200" b="0" i="0" kern="1200" dirty="0" smtClean="0">
              <a:solidFill>
                <a:schemeClr val="tx1"/>
              </a:solidFill>
              <a:effectLst/>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Evaluated 234 biopsies for cause (deterioration in function, proteinuria, stable impaired function) </a:t>
            </a:r>
          </a:p>
          <a:p>
            <a:pPr marL="171450" indent="-171450">
              <a:buFont typeface="Arial" pitchFamily="34" charset="0"/>
              <a:buChar char="•"/>
            </a:pPr>
            <a:r>
              <a:rPr lang="en-US" sz="1200" b="0" i="0" u="none" strike="noStrike" kern="1200" baseline="0" dirty="0" smtClean="0">
                <a:solidFill>
                  <a:schemeClr val="tx1"/>
                </a:solidFill>
                <a:latin typeface="Arial" pitchFamily="34" charset="0"/>
                <a:ea typeface="+mn-ea"/>
                <a:cs typeface="Arial" pitchFamily="34" charset="0"/>
              </a:rPr>
              <a:t>Results:</a:t>
            </a:r>
          </a:p>
          <a:p>
            <a:pPr marL="628650" lvl="1" indent="-171450">
              <a:buFont typeface="Arial" pitchFamily="34" charset="0"/>
              <a:buChar char="•"/>
            </a:pPr>
            <a:r>
              <a:rPr lang="en-US" sz="1200" b="0" i="0" u="none" strike="noStrike" kern="1200" baseline="0" dirty="0" smtClean="0">
                <a:solidFill>
                  <a:schemeClr val="tx1"/>
                </a:solidFill>
                <a:latin typeface="Arial" pitchFamily="34" charset="0"/>
                <a:ea typeface="+mn-ea"/>
                <a:cs typeface="Arial" pitchFamily="34" charset="0"/>
              </a:rPr>
              <a:t>GRIT1-AMAT1 combination provided definition of the </a:t>
            </a:r>
            <a:r>
              <a:rPr lang="en-US" sz="1200" b="0" i="0" u="none" strike="noStrike" kern="1200" baseline="0" dirty="0" err="1" smtClean="0">
                <a:solidFill>
                  <a:schemeClr val="tx1"/>
                </a:solidFill>
                <a:latin typeface="Arial" pitchFamily="34" charset="0"/>
                <a:ea typeface="+mn-ea"/>
                <a:cs typeface="Arial" pitchFamily="34" charset="0"/>
              </a:rPr>
              <a:t>cTCMR</a:t>
            </a:r>
            <a:r>
              <a:rPr lang="en-US" sz="1200" b="0" i="0" u="none" strike="noStrike" kern="1200" baseline="0" dirty="0" smtClean="0">
                <a:solidFill>
                  <a:schemeClr val="tx1"/>
                </a:solidFill>
                <a:latin typeface="Arial" pitchFamily="34" charset="0"/>
                <a:ea typeface="+mn-ea"/>
                <a:cs typeface="Arial" pitchFamily="34" charset="0"/>
              </a:rPr>
              <a:t> independent of knowledge of histology</a:t>
            </a:r>
          </a:p>
          <a:p>
            <a:pPr marL="628650" lvl="1" indent="-171450">
              <a:buFont typeface="Arial" pitchFamily="34" charset="0"/>
              <a:buChar char="•"/>
            </a:pPr>
            <a:r>
              <a:rPr lang="en-US" sz="2000" i="0" dirty="0" smtClean="0"/>
              <a:t>The </a:t>
            </a:r>
            <a:r>
              <a:rPr lang="en-US" sz="2000" i="0" dirty="0" err="1" smtClean="0"/>
              <a:t>cTCMR</a:t>
            </a:r>
            <a:r>
              <a:rPr lang="en-US" sz="2000" i="0" dirty="0" smtClean="0"/>
              <a:t> pattern did not occur in C4d positive ABMR, and was rare in other biopsies</a:t>
            </a:r>
            <a:endParaRPr lang="en-US" sz="2000" b="0" i="0" u="none" strike="noStrike" kern="1200" baseline="0" dirty="0" smtClean="0">
              <a:solidFill>
                <a:schemeClr val="tx1"/>
              </a:solidFill>
              <a:latin typeface="Arial" pitchFamily="34" charset="0"/>
              <a:ea typeface="+mn-ea"/>
              <a:cs typeface="Arial" pitchFamily="34" charset="0"/>
            </a:endParaRPr>
          </a:p>
          <a:p>
            <a:pPr marL="628650" lvl="1" indent="-171450">
              <a:buFont typeface="Arial" pitchFamily="34" charset="0"/>
              <a:buChar char="•"/>
            </a:pPr>
            <a:r>
              <a:rPr lang="en-US" i="0" dirty="0" smtClean="0"/>
              <a:t>“Paradoxically, kidneys with </a:t>
            </a:r>
            <a:r>
              <a:rPr lang="en-US" i="0" dirty="0" err="1" smtClean="0"/>
              <a:t>cTCMR</a:t>
            </a:r>
            <a:r>
              <a:rPr lang="en-US" i="0" dirty="0" smtClean="0"/>
              <a:t> had the most intense inflammation but the best prognosis in terms of recovery of function and survival, despite features previously considered high risks for loss—intimal arteritis (v scores) and late presentation, reflecting the striking sensitivity of TCMR to current therapy when uncomplicated by ABMR”</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Arial" pitchFamily="34" charset="0"/>
                <a:ea typeface="+mn-ea"/>
                <a:cs typeface="Arial" pitchFamily="34" charset="0"/>
              </a:rPr>
              <a:t>To note, this is not a diagnostic test yet that has undergone sensitivity and specificity requirements, though that is being studied</a:t>
            </a:r>
            <a:endParaRPr lang="en-US" sz="1200" kern="1200" dirty="0" smtClean="0">
              <a:solidFill>
                <a:schemeClr val="tx1"/>
              </a:solidFill>
              <a:effectLst/>
              <a:latin typeface="Arial" pitchFamily="34" charset="0"/>
              <a:ea typeface="+mn-ea"/>
              <a:cs typeface="Arial" pitchFamily="34" charset="0"/>
            </a:endParaRPr>
          </a:p>
          <a:p>
            <a:pPr marL="0" indent="0">
              <a:spcBef>
                <a:spcPts val="300"/>
              </a:spcBef>
              <a:buNone/>
            </a:pPr>
            <a:endParaRPr lang="en-US" sz="650" dirty="0" smtClean="0"/>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lang="en-US" sz="650" dirty="0" smtClean="0"/>
              <a:t>Results</a:t>
            </a:r>
          </a:p>
          <a:p>
            <a:pPr lvl="1">
              <a:spcBef>
                <a:spcPts val="300"/>
              </a:spcBef>
            </a:pPr>
            <a:r>
              <a:rPr lang="en-US" sz="650" dirty="0" smtClean="0"/>
              <a:t>Provided definition of the </a:t>
            </a:r>
            <a:r>
              <a:rPr lang="en-US" sz="650" dirty="0" err="1" smtClean="0"/>
              <a:t>cTCMR</a:t>
            </a:r>
            <a:r>
              <a:rPr lang="en-US" sz="650" dirty="0" smtClean="0"/>
              <a:t> independent of knowledge of histology</a:t>
            </a:r>
          </a:p>
          <a:p>
            <a:pPr lvl="1">
              <a:spcBef>
                <a:spcPts val="300"/>
              </a:spcBef>
            </a:pPr>
            <a:r>
              <a:rPr lang="en-US" sz="650" dirty="0" smtClean="0"/>
              <a:t>The </a:t>
            </a:r>
            <a:r>
              <a:rPr lang="en-US" sz="650" dirty="0" err="1" smtClean="0"/>
              <a:t>cTCMR</a:t>
            </a:r>
            <a:r>
              <a:rPr lang="en-US" sz="650" dirty="0" smtClean="0"/>
              <a:t> pattern did not occur in C4d positive ABMR, and was rare in other biopsies</a:t>
            </a:r>
          </a:p>
          <a:p>
            <a:pPr lvl="1">
              <a:spcBef>
                <a:spcPts val="300"/>
              </a:spcBef>
            </a:pPr>
            <a:r>
              <a:rPr lang="en-US" sz="650" dirty="0" smtClean="0"/>
              <a:t>“Paradoxically, kidneys with </a:t>
            </a:r>
            <a:r>
              <a:rPr lang="en-US" sz="650" dirty="0" err="1" smtClean="0"/>
              <a:t>cTCMR</a:t>
            </a:r>
            <a:r>
              <a:rPr lang="en-US" sz="650" dirty="0" smtClean="0"/>
              <a:t> had the most intense inflammation but the best prognosis in terms of recovery of function and survival, despite features previously considered high risks for loss—intimal arteritis (v scores) and late presentation, reflecting the striking sensitivity of TCMR to current therapy when uncomplicated by ABMR”</a:t>
            </a:r>
          </a:p>
          <a:p>
            <a:pPr marL="0" lvl="0" indent="0">
              <a:spcBef>
                <a:spcPts val="300"/>
              </a:spcBef>
              <a:buNone/>
            </a:pPr>
            <a:endParaRPr lang="en-US" sz="650" dirty="0" smtClean="0"/>
          </a:p>
          <a:p>
            <a:pPr marL="0" lvl="0" indent="0">
              <a:spcBef>
                <a:spcPts val="300"/>
              </a:spcBef>
              <a:buNone/>
            </a:pPr>
            <a:endParaRPr lang="en-US" sz="650" dirty="0" smtClean="0"/>
          </a:p>
          <a:p>
            <a:pPr>
              <a:spcBef>
                <a:spcPts val="300"/>
              </a:spcBef>
              <a:buNone/>
            </a:pPr>
            <a:r>
              <a:rPr lang="en-US" sz="650" b="1" dirty="0" smtClean="0"/>
              <a:t>References</a:t>
            </a:r>
            <a:endParaRPr lang="en-US" sz="650" dirty="0" smtClean="0"/>
          </a:p>
          <a:p>
            <a:pPr marL="115888" indent="-115888">
              <a:spcBef>
                <a:spcPts val="300"/>
              </a:spcBef>
              <a:buFont typeface="+mj-lt"/>
              <a:buAutoNum type="arabicPeriod"/>
            </a:pPr>
            <a:r>
              <a:rPr lang="en-US" sz="650" dirty="0" smtClean="0"/>
              <a:t>Reeve J, </a:t>
            </a:r>
            <a:r>
              <a:rPr lang="en-US" sz="650" dirty="0" err="1" smtClean="0"/>
              <a:t>Einecke</a:t>
            </a:r>
            <a:r>
              <a:rPr lang="en-US" sz="650" dirty="0" smtClean="0"/>
              <a:t> G, </a:t>
            </a:r>
            <a:r>
              <a:rPr lang="en-US" sz="650" dirty="0" err="1" smtClean="0"/>
              <a:t>Mengel</a:t>
            </a:r>
            <a:r>
              <a:rPr lang="en-US" sz="650" dirty="0" smtClean="0"/>
              <a:t> M et al. Diagnosing rejection in renal transplants: A comparison of molecular- and histopathology-based approaches. </a:t>
            </a:r>
            <a:r>
              <a:rPr lang="en-US" sz="650" i="1" dirty="0" smtClean="0"/>
              <a:t>Am J Transplant</a:t>
            </a:r>
            <a:r>
              <a:rPr lang="en-US" sz="650" dirty="0" smtClean="0"/>
              <a:t>. 2009; 9: 1802–1810.</a:t>
            </a:r>
          </a:p>
          <a:p>
            <a:pPr marL="115888" indent="-115888">
              <a:spcBef>
                <a:spcPts val="300"/>
              </a:spcBef>
              <a:buFont typeface="+mj-lt"/>
              <a:buAutoNum type="arabicPeriod"/>
            </a:pPr>
            <a:r>
              <a:rPr lang="en-US" sz="650" dirty="0" err="1" smtClean="0"/>
              <a:t>Famulski</a:t>
            </a:r>
            <a:r>
              <a:rPr lang="en-US" sz="650" dirty="0" smtClean="0"/>
              <a:t> K.S, </a:t>
            </a:r>
            <a:r>
              <a:rPr lang="en-US" sz="650" dirty="0" err="1" smtClean="0"/>
              <a:t>Einicke</a:t>
            </a:r>
            <a:r>
              <a:rPr lang="en-US" sz="650" dirty="0" smtClean="0"/>
              <a:t> G, Sis B, </a:t>
            </a:r>
            <a:r>
              <a:rPr lang="en-US" sz="650" dirty="0" err="1" smtClean="0"/>
              <a:t>Mengel</a:t>
            </a:r>
            <a:r>
              <a:rPr lang="en-US" sz="650" dirty="0" smtClean="0"/>
              <a:t> M, Hidalgo L.G, Kaplan B, Halloran P.F. Defining the Canonical Form of T-Cell-Mediated Rejection in Human Kidney Transplants. </a:t>
            </a:r>
            <a:r>
              <a:rPr lang="en-US" sz="650" i="1" dirty="0" smtClean="0"/>
              <a:t>Am J Transplant</a:t>
            </a:r>
            <a:r>
              <a:rPr lang="en-US" sz="650" dirty="0" smtClean="0"/>
              <a:t>. 2010; 10:810-820.</a:t>
            </a:r>
          </a:p>
          <a:p>
            <a:pPr marL="115888" indent="-115888">
              <a:spcBef>
                <a:spcPts val="300"/>
              </a:spcBef>
              <a:buFont typeface="+mj-lt"/>
              <a:buAutoNum type="arabicPeriod"/>
            </a:pPr>
            <a:r>
              <a:rPr lang="en-US" sz="650" dirty="0" err="1" smtClean="0"/>
              <a:t>Famulski</a:t>
            </a:r>
            <a:r>
              <a:rPr lang="en-US" sz="650" dirty="0" smtClean="0"/>
              <a:t> K.S, </a:t>
            </a:r>
            <a:r>
              <a:rPr lang="en-US" sz="650" dirty="0" err="1" smtClean="0"/>
              <a:t>Kayser</a:t>
            </a:r>
            <a:r>
              <a:rPr lang="en-US" sz="650" dirty="0" smtClean="0"/>
              <a:t> D, </a:t>
            </a:r>
            <a:r>
              <a:rPr lang="en-US" sz="650" dirty="0" err="1" smtClean="0"/>
              <a:t>Einicke</a:t>
            </a:r>
            <a:r>
              <a:rPr lang="en-US" sz="650" dirty="0" smtClean="0"/>
              <a:t> G, </a:t>
            </a:r>
            <a:r>
              <a:rPr lang="en-US" sz="650" dirty="0" err="1" smtClean="0"/>
              <a:t>Allanach</a:t>
            </a:r>
            <a:r>
              <a:rPr lang="en-US" sz="650" dirty="0" smtClean="0"/>
              <a:t> K, </a:t>
            </a:r>
            <a:r>
              <a:rPr lang="en-US" sz="650" dirty="0" err="1" smtClean="0"/>
              <a:t>Badr</a:t>
            </a:r>
            <a:r>
              <a:rPr lang="en-US" sz="650" dirty="0" smtClean="0"/>
              <a:t> D, Sis B, Halloran P.F. Alternative Macrophage Activation-Associated Transcripts in T-Cell-Mediated Rejection of Mouse Kidney Allografts. </a:t>
            </a:r>
            <a:r>
              <a:rPr lang="en-US" sz="650" i="1" dirty="0" smtClean="0"/>
              <a:t>Am J Transplant</a:t>
            </a:r>
            <a:r>
              <a:rPr lang="en-US" sz="650" dirty="0" smtClean="0"/>
              <a:t>. 2010; 10:489-496.</a:t>
            </a:r>
          </a:p>
          <a:p>
            <a:pPr>
              <a:spcBef>
                <a:spcPts val="300"/>
              </a:spcBef>
            </a:pPr>
            <a:endParaRPr lang="en-US" sz="650" dirty="0"/>
          </a:p>
        </p:txBody>
      </p:sp>
      <p:sp>
        <p:nvSpPr>
          <p:cNvPr id="4" name="Slide Number Placeholder 3"/>
          <p:cNvSpPr>
            <a:spLocks noGrp="1"/>
          </p:cNvSpPr>
          <p:nvPr>
            <p:ph type="sldNum" sz="quarter" idx="10"/>
          </p:nvPr>
        </p:nvSpPr>
        <p:spPr>
          <a:xfrm>
            <a:off x="5791199" y="8685213"/>
            <a:ext cx="1065213" cy="457200"/>
          </a:xfrm>
        </p:spPr>
        <p:txBody>
          <a:bodyPr/>
          <a:lstStyle/>
          <a:p>
            <a:fld id="{C755328D-BF9C-4220-B1EA-846E615CCF35}" type="slidenum">
              <a:rPr lang="en-US" smtClean="0"/>
              <a:pPr/>
              <a:t>9</a:t>
            </a:fld>
            <a:endParaRPr lang="en-US"/>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563243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 slide.jpg"/>
          <p:cNvPicPr>
            <a:picLocks/>
          </p:cNvPicPr>
          <p:nvPr userDrawn="1"/>
        </p:nvPicPr>
        <p:blipFill>
          <a:blip r:embed="rId2" cstate="print"/>
          <a:srcRect l="50"/>
          <a:stretch>
            <a:fillRect/>
          </a:stretch>
        </p:blipFill>
        <p:spPr>
          <a:xfrm>
            <a:off x="0" y="0"/>
            <a:ext cx="9148572" cy="6858000"/>
          </a:xfrm>
          <a:prstGeom prst="rect">
            <a:avLst/>
          </a:prstGeom>
        </p:spPr>
      </p:pic>
      <p:sp>
        <p:nvSpPr>
          <p:cNvPr id="2" name="Title 1"/>
          <p:cNvSpPr>
            <a:spLocks noGrp="1"/>
          </p:cNvSpPr>
          <p:nvPr>
            <p:ph type="ctrTitle"/>
          </p:nvPr>
        </p:nvSpPr>
        <p:spPr>
          <a:xfrm>
            <a:off x="1066800" y="4473575"/>
            <a:ext cx="7772400" cy="784225"/>
          </a:xfrm>
        </p:spPr>
        <p:txBody>
          <a:bodyPr/>
          <a:lstStyle>
            <a:lvl1pPr>
              <a:defRPr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5181600"/>
            <a:ext cx="64008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78647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266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11"/>
          <p:cNvSpPr txBox="1"/>
          <p:nvPr userDrawn="1"/>
        </p:nvSpPr>
        <p:spPr>
          <a:xfrm>
            <a:off x="4312011" y="0"/>
            <a:ext cx="443361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kern="1200" dirty="0" smtClean="0">
                <a:solidFill>
                  <a:schemeClr val="bg1"/>
                </a:solidFill>
                <a:latin typeface="+mn-lt"/>
                <a:ea typeface="+mn-ea"/>
                <a:cs typeface="+mn-cs"/>
              </a:rPr>
              <a:t>Confidential: This Draft is for Review Purposes Only</a:t>
            </a:r>
            <a:endParaRPr lang="en-US" sz="1400" dirty="0">
              <a:solidFill>
                <a:schemeClr val="bg1"/>
              </a:solidFill>
            </a:endParaRPr>
          </a:p>
        </p:txBody>
      </p:sp>
    </p:spTree>
    <p:extLst>
      <p:ext uri="{BB962C8B-B14F-4D97-AF65-F5344CB8AC3E}">
        <p14:creationId xmlns:p14="http://schemas.microsoft.com/office/powerpoint/2010/main" val="256529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le 1"/>
          <p:cNvSpPr>
            <a:spLocks noGrp="1"/>
          </p:cNvSpPr>
          <p:nvPr>
            <p:ph type="ctrTitle"/>
          </p:nvPr>
        </p:nvSpPr>
        <p:spPr>
          <a:xfrm>
            <a:off x="1066800" y="4549775"/>
            <a:ext cx="7772400" cy="784225"/>
          </a:xfrm>
        </p:spPr>
        <p:txBody>
          <a:bodyPr/>
          <a:lstStyle>
            <a:lvl1pPr>
              <a:defRPr b="1">
                <a:solidFill>
                  <a:schemeClr val="tx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066800" y="5257800"/>
            <a:ext cx="64008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1" name="Picture 10" descr="Title slide.jpg"/>
          <p:cNvPicPr>
            <a:picLocks noChangeAspect="1"/>
          </p:cNvPicPr>
          <p:nvPr userDrawn="1"/>
        </p:nvPicPr>
        <p:blipFill>
          <a:blip r:embed="rId3" cstate="print"/>
          <a:srcRect l="85283" t="82516"/>
          <a:stretch>
            <a:fillRect/>
          </a:stretch>
        </p:blipFill>
        <p:spPr>
          <a:xfrm>
            <a:off x="7798279" y="5658928"/>
            <a:ext cx="1345721" cy="1199072"/>
          </a:xfrm>
          <a:prstGeom prst="rect">
            <a:avLst/>
          </a:prstGeom>
        </p:spPr>
      </p:pic>
    </p:spTree>
    <p:extLst>
      <p:ext uri="{BB962C8B-B14F-4D97-AF65-F5344CB8AC3E}">
        <p14:creationId xmlns:p14="http://schemas.microsoft.com/office/powerpoint/2010/main" val="324546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525963"/>
          </a:xfrm>
        </p:spPr>
        <p:txBody>
          <a:bodyPr>
            <a:normAutofit/>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528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73F82C-7EE7-4A3A-A53F-17A934872EE4}" type="datetimeFigureOut">
              <a:rPr lang="en-US" smtClean="0"/>
              <a:pPr/>
              <a:t>11/20/2012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5725104" y="6356350"/>
            <a:ext cx="2133600" cy="365125"/>
          </a:xfrm>
          <a:prstGeom prst="rect">
            <a:avLst/>
          </a:prstGeom>
        </p:spPr>
        <p:txBody>
          <a:bodyPr/>
          <a:lstStyle/>
          <a:p>
            <a:fld id="{2A9CFF39-411A-42EA-B40F-B167B16B4B28}" type="slidenum">
              <a:rPr lang="en-US" smtClean="0"/>
              <a:pPr/>
              <a:t>‹#›</a:t>
            </a:fld>
            <a:endParaRPr lang="en-US"/>
          </a:p>
        </p:txBody>
      </p:sp>
    </p:spTree>
    <p:extLst>
      <p:ext uri="{BB962C8B-B14F-4D97-AF65-F5344CB8AC3E}">
        <p14:creationId xmlns:p14="http://schemas.microsoft.com/office/powerpoint/2010/main" val="137254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470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85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81BCA0-7D6A-4511-B326-6024C39845A5}" type="datetimeFigureOut">
              <a:rPr lang="en-US" smtClean="0"/>
              <a:pPr/>
              <a:t>11/20/2012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C881AC0-1E37-4FF9-85A4-3975AF9C9BF4}" type="slidenum">
              <a:rPr lang="en-US" smtClean="0"/>
              <a:pPr/>
              <a:t>‹#›</a:t>
            </a:fld>
            <a:endParaRPr lang="en-US"/>
          </a:p>
        </p:txBody>
      </p:sp>
    </p:spTree>
    <p:extLst>
      <p:ext uri="{BB962C8B-B14F-4D97-AF65-F5344CB8AC3E}">
        <p14:creationId xmlns:p14="http://schemas.microsoft.com/office/powerpoint/2010/main" val="12553874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nterior slide.jpg"/>
          <p:cNvPicPr>
            <a:picLocks/>
          </p:cNvPicPr>
          <p:nvPr userDrawn="1"/>
        </p:nvPicPr>
        <p:blipFill>
          <a:blip r:embed="rId11" cstate="print"/>
          <a:srcRect l="100"/>
          <a:stretch>
            <a:fillRect/>
          </a:stretch>
        </p:blipFill>
        <p:spPr>
          <a:xfrm>
            <a:off x="0" y="0"/>
            <a:ext cx="9144000" cy="6858000"/>
          </a:xfrm>
          <a:prstGeom prst="rect">
            <a:avLst/>
          </a:prstGeom>
        </p:spPr>
      </p:pic>
      <p:pic>
        <p:nvPicPr>
          <p:cNvPr id="11" name="Picture 10" descr="Title slide.jpg"/>
          <p:cNvPicPr>
            <a:picLocks noChangeAspect="1"/>
          </p:cNvPicPr>
          <p:nvPr userDrawn="1"/>
        </p:nvPicPr>
        <p:blipFill>
          <a:blip r:embed="rId12" cstate="print"/>
          <a:srcRect l="85283" t="82516"/>
          <a:stretch>
            <a:fillRect/>
          </a:stretch>
        </p:blipFill>
        <p:spPr>
          <a:xfrm>
            <a:off x="7798279" y="5658928"/>
            <a:ext cx="1345721" cy="1199072"/>
          </a:xfrm>
          <a:prstGeom prst="rect">
            <a:avLst/>
          </a:prstGeom>
        </p:spPr>
      </p:pic>
      <p:sp>
        <p:nvSpPr>
          <p:cNvPr id="2" name="Title Placeholder 1"/>
          <p:cNvSpPr>
            <a:spLocks noGrp="1"/>
          </p:cNvSpPr>
          <p:nvPr>
            <p:ph type="title"/>
          </p:nvPr>
        </p:nvSpPr>
        <p:spPr>
          <a:xfrm>
            <a:off x="457200" y="0"/>
            <a:ext cx="82296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678363"/>
          </a:xfrm>
          <a:prstGeom prst="rect">
            <a:avLst/>
          </a:prstGeom>
        </p:spPr>
        <p:txBody>
          <a:bodyPr vert="horz" lIns="91440" tIns="45720" rIns="91440" bIns="45720" rtlCol="0">
            <a:normAutofit/>
          </a:bodyPr>
          <a:lstStyle/>
          <a:p>
            <a:pPr lvl="0"/>
            <a:r>
              <a:rPr lang="en-US" dirty="0" smtClean="0"/>
              <a:t>Click to edit Master </a:t>
            </a:r>
            <a:br>
              <a:rPr lang="en-US" dirty="0" smtClean="0"/>
            </a:br>
            <a:r>
              <a:rPr lang="en-US" dirty="0" smtClean="0"/>
              <a:t>text styles</a:t>
            </a:r>
          </a:p>
          <a:p>
            <a:pPr lvl="0"/>
            <a:r>
              <a:rPr lang="en-US" dirty="0" smtClean="0"/>
              <a:t>Click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txBox="1">
            <a:spLocks/>
          </p:cNvSpPr>
          <p:nvPr userDrawn="1"/>
        </p:nvSpPr>
        <p:spPr>
          <a:xfrm>
            <a:off x="8393502" y="-69573"/>
            <a:ext cx="750498" cy="373812"/>
          </a:xfrm>
          <a:prstGeom prst="rect">
            <a:avLst/>
          </a:prstGeom>
        </p:spPr>
        <p:txBody>
          <a:bodyPr vert="horz" lIns="91440" tIns="45720" rIns="91440" bIns="45720" rtlCol="0" anchor="b">
            <a:normAutofit/>
          </a:bodyPr>
          <a:lstStyle>
            <a:lvl1pPr>
              <a:defRPr>
                <a:solidFill>
                  <a:schemeClr val="tx1"/>
                </a:solidFill>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fld id="{338C88E4-05D7-455E-964B-6605CCC04A73}" type="slidenum">
              <a:rPr kumimoji="0" lang="en-US" sz="1200" b="0" i="0" u="none" strike="noStrike" kern="1200" cap="none" spc="0" normalizeH="0" baseline="0" noProof="0" smtClean="0">
                <a:ln>
                  <a:noFill/>
                </a:ln>
                <a:solidFill>
                  <a:schemeClr val="bg1"/>
                </a:solidFill>
                <a:effectLst/>
                <a:uLnTx/>
                <a:uFillTx/>
                <a:latin typeface="Univers LT Std 57 Cn" pitchFamily="34" charset="0"/>
                <a:ea typeface="+mj-ea"/>
                <a:cs typeface="+mj-cs"/>
              </a:rPr>
              <a:pPr marL="0" marR="0" lvl="0" indent="0" algn="r" defTabSz="914400" rtl="0" eaLnBrk="1" fontAlgn="auto" latinLnBrk="0" hangingPunct="1">
                <a:lnSpc>
                  <a:spcPct val="90000"/>
                </a:lnSpc>
                <a:spcBef>
                  <a:spcPct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bg1"/>
              </a:solidFill>
              <a:effectLst/>
              <a:uLnTx/>
              <a:uFillTx/>
              <a:latin typeface="Univers LT Std 57 Cn" pitchFamily="34" charset="0"/>
              <a:ea typeface="+mj-ea"/>
              <a:cs typeface="+mj-cs"/>
            </a:endParaRPr>
          </a:p>
        </p:txBody>
      </p:sp>
    </p:spTree>
    <p:extLst>
      <p:ext uri="{BB962C8B-B14F-4D97-AF65-F5344CB8AC3E}">
        <p14:creationId xmlns:p14="http://schemas.microsoft.com/office/powerpoint/2010/main" val="187819228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64" r:id="rId5"/>
    <p:sldLayoutId id="2147483665" r:id="rId6"/>
    <p:sldLayoutId id="2147483666" r:id="rId7"/>
    <p:sldLayoutId id="2147483667" r:id="rId8"/>
    <p:sldLayoutId id="2147483655"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bg1"/>
          </a:solidFill>
          <a:latin typeface="Arial" pitchFamily="34" charset="0"/>
          <a:ea typeface="+mj-ea"/>
          <a:cs typeface="Arial" pitchFamily="34" charset="0"/>
        </a:defRPr>
      </a:lvl1pPr>
    </p:titleStyle>
    <p:bodyStyle>
      <a:lvl1pPr marL="233363" indent="-233363" algn="l" defTabSz="914400" rtl="0" eaLnBrk="1" latinLnBrk="0" hangingPunct="1">
        <a:spcBef>
          <a:spcPts val="600"/>
        </a:spcBef>
        <a:spcAft>
          <a:spcPts val="600"/>
        </a:spcAft>
        <a:buClr>
          <a:schemeClr val="accent3"/>
        </a:buClr>
        <a:buFont typeface="Arial" pitchFamily="34" charset="0"/>
        <a:buChar char="•"/>
        <a:defRPr sz="2400" kern="1200">
          <a:solidFill>
            <a:schemeClr val="tx1"/>
          </a:solidFill>
          <a:latin typeface="Arial" pitchFamily="34" charset="0"/>
          <a:ea typeface="+mn-ea"/>
          <a:cs typeface="Arial" pitchFamily="34" charset="0"/>
        </a:defRPr>
      </a:lvl1pPr>
      <a:lvl2pPr marL="569913" indent="-233363" algn="l" defTabSz="914400" rtl="0" eaLnBrk="1" latinLnBrk="0" hangingPunct="1">
        <a:spcBef>
          <a:spcPts val="0"/>
        </a:spcBef>
        <a:spcAft>
          <a:spcPts val="600"/>
        </a:spcAft>
        <a:buClr>
          <a:schemeClr val="accent4"/>
        </a:buClr>
        <a:buFont typeface="Arial" pitchFamily="34" charset="0"/>
        <a:buChar char="–"/>
        <a:defRPr sz="2000" kern="1200">
          <a:solidFill>
            <a:schemeClr val="tx1"/>
          </a:solidFill>
          <a:latin typeface="Arial" pitchFamily="34" charset="0"/>
          <a:ea typeface="+mn-ea"/>
          <a:cs typeface="Arial" pitchFamily="34" charset="0"/>
        </a:defRPr>
      </a:lvl2pPr>
      <a:lvl3pPr marL="917575" indent="-228600" algn="l" defTabSz="914400" rtl="0" eaLnBrk="1" latinLnBrk="0" hangingPunct="1">
        <a:spcBef>
          <a:spcPts val="0"/>
        </a:spcBef>
        <a:spcAft>
          <a:spcPts val="600"/>
        </a:spcAft>
        <a:buFont typeface="Arial" pitchFamily="34" charset="0"/>
        <a:buChar char="•"/>
        <a:defRPr sz="2000" kern="1200">
          <a:solidFill>
            <a:schemeClr val="tx1"/>
          </a:solidFill>
          <a:latin typeface="Arial" pitchFamily="34" charset="0"/>
          <a:ea typeface="+mn-ea"/>
          <a:cs typeface="Arial" pitchFamily="34" charset="0"/>
        </a:defRPr>
      </a:lvl3pPr>
      <a:lvl4pPr marL="1258888" indent="-231775" algn="l" defTabSz="914400" rtl="0" eaLnBrk="1" latinLnBrk="0" hangingPunct="1">
        <a:spcBef>
          <a:spcPts val="0"/>
        </a:spcBef>
        <a:spcAft>
          <a:spcPts val="600"/>
        </a:spcAft>
        <a:buFont typeface="Arial" pitchFamily="34" charset="0"/>
        <a:buChar char="–"/>
        <a:defRPr sz="2000" kern="1200">
          <a:solidFill>
            <a:schemeClr val="tx1"/>
          </a:solidFill>
          <a:latin typeface="Arial" pitchFamily="34" charset="0"/>
          <a:ea typeface="+mn-ea"/>
          <a:cs typeface="Arial" pitchFamily="34" charset="0"/>
        </a:defRPr>
      </a:lvl4pPr>
      <a:lvl5pPr marL="1608138" indent="-228600" algn="l" defTabSz="914400" rtl="0" eaLnBrk="1" latinLnBrk="0" hangingPunct="1">
        <a:spcBef>
          <a:spcPts val="0"/>
        </a:spcBef>
        <a:spcAft>
          <a:spcPts val="60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Cellular and Antibody Mediated Graft Rejection:</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Molecular Understanding and Clinical Impact</a:t>
            </a:r>
            <a:br>
              <a:rPr lang="en-US" dirty="0" smtClean="0"/>
            </a:br>
            <a:endParaRPr lang="en-US" dirty="0"/>
          </a:p>
        </p:txBody>
      </p:sp>
      <p:sp>
        <p:nvSpPr>
          <p:cNvPr id="4" name="TextBox 3"/>
          <p:cNvSpPr txBox="1"/>
          <p:nvPr/>
        </p:nvSpPr>
        <p:spPr>
          <a:xfrm>
            <a:off x="4486940" y="0"/>
            <a:ext cx="4657060" cy="923330"/>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Please note some images will be redrawn</a:t>
            </a:r>
          </a:p>
          <a:p>
            <a:r>
              <a:rPr lang="en-US" dirty="0" smtClean="0"/>
              <a:t>Slide titles will also be revised</a:t>
            </a:r>
          </a:p>
          <a:p>
            <a:endParaRPr lang="en-US" dirty="0"/>
          </a:p>
        </p:txBody>
      </p:sp>
    </p:spTree>
    <p:extLst>
      <p:ext uri="{BB962C8B-B14F-4D97-AF65-F5344CB8AC3E}">
        <p14:creationId xmlns:p14="http://schemas.microsoft.com/office/powerpoint/2010/main" val="3675197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Capturing All Episodes of TCMR Requires Molecular Detail </a:t>
            </a:r>
            <a:endParaRPr lang="en-US" dirty="0"/>
          </a:p>
        </p:txBody>
      </p:sp>
      <p:sp>
        <p:nvSpPr>
          <p:cNvPr id="3" name="Content Placeholder 2"/>
          <p:cNvSpPr>
            <a:spLocks noGrp="1"/>
          </p:cNvSpPr>
          <p:nvPr>
            <p:ph idx="1"/>
          </p:nvPr>
        </p:nvSpPr>
        <p:spPr/>
        <p:txBody>
          <a:bodyPr>
            <a:normAutofit/>
          </a:bodyPr>
          <a:lstStyle/>
          <a:p>
            <a:pPr lvl="0"/>
            <a:r>
              <a:rPr lang="en-US" dirty="0" smtClean="0"/>
              <a:t>TCMR continues to be an important problem in transplant</a:t>
            </a:r>
          </a:p>
          <a:p>
            <a:pPr lvl="1"/>
            <a:r>
              <a:rPr lang="en-US" dirty="0" smtClean="0"/>
              <a:t>A clear understanding of the MOD can: </a:t>
            </a:r>
          </a:p>
          <a:p>
            <a:pPr lvl="2"/>
            <a:r>
              <a:rPr lang="en-US" dirty="0" smtClean="0"/>
              <a:t>Help diagnose TCMR</a:t>
            </a:r>
          </a:p>
          <a:p>
            <a:pPr lvl="2"/>
            <a:r>
              <a:rPr lang="en-US" dirty="0" smtClean="0"/>
              <a:t>Differentiate TCMR from other diseases with similar presentations</a:t>
            </a:r>
          </a:p>
          <a:p>
            <a:pPr lvl="2"/>
            <a:r>
              <a:rPr lang="en-US" dirty="0" smtClean="0"/>
              <a:t>Afford timely and accurate therapeutic intervention  </a:t>
            </a:r>
          </a:p>
          <a:p>
            <a:r>
              <a:rPr lang="en-US" dirty="0"/>
              <a:t>Early and accurate detection is critical</a:t>
            </a:r>
          </a:p>
          <a:p>
            <a:pPr lvl="1"/>
            <a:r>
              <a:rPr lang="en-US" dirty="0" smtClean="0"/>
              <a:t>TCMR tissue damage may:</a:t>
            </a:r>
          </a:p>
          <a:p>
            <a:pPr lvl="2"/>
            <a:r>
              <a:rPr lang="en-US" dirty="0"/>
              <a:t>P</a:t>
            </a:r>
            <a:r>
              <a:rPr lang="en-US" dirty="0" smtClean="0"/>
              <a:t>recede </a:t>
            </a:r>
            <a:r>
              <a:rPr lang="en-US" dirty="0"/>
              <a:t>clinical </a:t>
            </a:r>
            <a:r>
              <a:rPr lang="en-US" dirty="0" smtClean="0"/>
              <a:t>symptoms</a:t>
            </a:r>
          </a:p>
          <a:p>
            <a:pPr lvl="2"/>
            <a:r>
              <a:rPr lang="en-US" dirty="0" smtClean="0"/>
              <a:t>Contribute to late </a:t>
            </a:r>
            <a:r>
              <a:rPr lang="en-US" dirty="0"/>
              <a:t>graft rejection </a:t>
            </a:r>
            <a:r>
              <a:rPr lang="en-US" dirty="0" smtClean="0"/>
              <a:t>as well as cause early rejection</a:t>
            </a:r>
          </a:p>
          <a:p>
            <a:pPr lvl="2"/>
            <a:r>
              <a:rPr lang="en-US" dirty="0" smtClean="0"/>
              <a:t>Lead to possible </a:t>
            </a:r>
            <a:r>
              <a:rPr lang="en-US" dirty="0"/>
              <a:t>irreversible nephron loss if left untreated </a:t>
            </a:r>
          </a:p>
          <a:p>
            <a:endParaRPr lang="en-US" dirty="0"/>
          </a:p>
          <a:p>
            <a:pPr lvl="0"/>
            <a:endParaRPr lang="en-US" dirty="0"/>
          </a:p>
          <a:p>
            <a:endParaRPr lang="en-US" dirty="0"/>
          </a:p>
        </p:txBody>
      </p:sp>
      <p:sp>
        <p:nvSpPr>
          <p:cNvPr id="5" name="Rectangle 4"/>
          <p:cNvSpPr/>
          <p:nvPr/>
        </p:nvSpPr>
        <p:spPr>
          <a:xfrm>
            <a:off x="76200" y="6261296"/>
            <a:ext cx="6429376" cy="507831"/>
          </a:xfrm>
          <a:prstGeom prst="rect">
            <a:avLst/>
          </a:prstGeom>
        </p:spPr>
        <p:txBody>
          <a:bodyPr wrap="square">
            <a:spAutoFit/>
          </a:bodyPr>
          <a:lstStyle/>
          <a:p>
            <a:r>
              <a:rPr lang="da-DK" sz="900" dirty="0" smtClean="0">
                <a:latin typeface="Arial" pitchFamily="34" charset="0"/>
                <a:cs typeface="Arial" pitchFamily="34" charset="0"/>
              </a:rPr>
              <a:t>1. Halloran PF. </a:t>
            </a:r>
            <a:r>
              <a:rPr lang="da-DK" sz="900" i="1" dirty="0" smtClean="0">
                <a:latin typeface="Arial" pitchFamily="34" charset="0"/>
                <a:cs typeface="Arial" pitchFamily="34" charset="0"/>
              </a:rPr>
              <a:t>Am J Transplant</a:t>
            </a:r>
            <a:r>
              <a:rPr lang="da-DK" sz="900" dirty="0" smtClean="0">
                <a:latin typeface="Arial" pitchFamily="34" charset="0"/>
                <a:cs typeface="Arial" pitchFamily="34" charset="0"/>
              </a:rPr>
              <a:t>. May 2010;10(5):1126-1134.</a:t>
            </a:r>
          </a:p>
          <a:p>
            <a:r>
              <a:rPr lang="da-DK" sz="900" dirty="0" smtClean="0">
                <a:latin typeface="Arial" pitchFamily="34" charset="0"/>
                <a:cs typeface="Arial" pitchFamily="34" charset="0"/>
              </a:rPr>
              <a:t>2. Einecke G, et al. </a:t>
            </a:r>
            <a:r>
              <a:rPr lang="da-DK" sz="900" i="1" dirty="0" smtClean="0">
                <a:latin typeface="Arial" pitchFamily="34" charset="0"/>
                <a:cs typeface="Arial" pitchFamily="34" charset="0"/>
              </a:rPr>
              <a:t>Am J Transplant</a:t>
            </a:r>
            <a:r>
              <a:rPr lang="da-DK" sz="900" dirty="0" smtClean="0">
                <a:latin typeface="Arial" pitchFamily="34" charset="0"/>
                <a:cs typeface="Arial" pitchFamily="34" charset="0"/>
              </a:rPr>
              <a:t>. Mar 2009;9(3):483-493.</a:t>
            </a:r>
          </a:p>
          <a:p>
            <a:r>
              <a:rPr lang="da-DK" sz="900" dirty="0" smtClean="0">
                <a:latin typeface="Arial" pitchFamily="34" charset="0"/>
                <a:cs typeface="Arial" pitchFamily="34" charset="0"/>
              </a:rPr>
              <a:t>3. Famulski KS, et al </a:t>
            </a:r>
            <a:r>
              <a:rPr lang="da-DK" sz="900" i="1" dirty="0" smtClean="0">
                <a:latin typeface="Arial" pitchFamily="34" charset="0"/>
                <a:cs typeface="Arial" pitchFamily="34" charset="0"/>
              </a:rPr>
              <a:t>Am J Transplant</a:t>
            </a:r>
            <a:r>
              <a:rPr lang="da-DK" sz="900" dirty="0" smtClean="0">
                <a:latin typeface="Arial" pitchFamily="34" charset="0"/>
                <a:cs typeface="Arial" pitchFamily="34" charset="0"/>
              </a:rPr>
              <a:t>. 2010; 10:489-496.</a:t>
            </a:r>
            <a:endParaRPr lang="en-US" sz="900" dirty="0"/>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Antibody Mediated Rejection (ABMR)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2642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ABMR – Antibodies, B Cells and T Cells</a:t>
            </a:r>
            <a:endParaRPr lang="en-US" dirty="0"/>
          </a:p>
        </p:txBody>
      </p:sp>
      <p:sp>
        <p:nvSpPr>
          <p:cNvPr id="6" name="Content Placeholder 5"/>
          <p:cNvSpPr>
            <a:spLocks noGrp="1"/>
          </p:cNvSpPr>
          <p:nvPr>
            <p:ph idx="1"/>
          </p:nvPr>
        </p:nvSpPr>
        <p:spPr/>
        <p:txBody>
          <a:bodyPr/>
          <a:lstStyle/>
          <a:p>
            <a:r>
              <a:rPr lang="en-US" dirty="0" smtClean="0"/>
              <a:t>For decades, only T cells were implicated in immune mediated allograft rejection, in part because animal model with no T cells did not exhibit rejection</a:t>
            </a:r>
          </a:p>
          <a:p>
            <a:r>
              <a:rPr lang="en-US" dirty="0" smtClean="0"/>
              <a:t>The past decade has seen a shift in that thinking, and though T cells can create cellular rejection at any time posttransplant, antibody mediated rejection (ABMR) is the main contributor to late graft rejection</a:t>
            </a:r>
          </a:p>
          <a:p>
            <a:r>
              <a:rPr lang="en-US" dirty="0" smtClean="0"/>
              <a:t>However, though the primary cell type in ABMR are B cells, </a:t>
            </a:r>
            <a:r>
              <a:rPr lang="en-US" dirty="0"/>
              <a:t>alloantibody response generally requires </a:t>
            </a:r>
            <a:r>
              <a:rPr lang="en-US" dirty="0" smtClean="0"/>
              <a:t>T cell help</a:t>
            </a:r>
            <a:endParaRPr lang="en-US" dirty="0"/>
          </a:p>
        </p:txBody>
      </p:sp>
      <p:sp>
        <p:nvSpPr>
          <p:cNvPr id="7" name="Rectangle 6"/>
          <p:cNvSpPr/>
          <p:nvPr/>
        </p:nvSpPr>
        <p:spPr>
          <a:xfrm>
            <a:off x="0" y="6460450"/>
            <a:ext cx="5669280" cy="230832"/>
          </a:xfrm>
          <a:prstGeom prst="rect">
            <a:avLst/>
          </a:prstGeom>
        </p:spPr>
        <p:txBody>
          <a:bodyPr wrap="square">
            <a:spAutoFit/>
          </a:bodyPr>
          <a:lstStyle/>
          <a:p>
            <a:pPr>
              <a:spcBef>
                <a:spcPts val="600"/>
              </a:spcBef>
              <a:defRPr/>
            </a:pPr>
            <a:r>
              <a:rPr lang="en-US" sz="900" dirty="0" smtClean="0">
                <a:latin typeface="Arial" pitchFamily="34" charset="0"/>
                <a:cs typeface="Arial" pitchFamily="34" charset="0"/>
              </a:rPr>
              <a:t> </a:t>
            </a:r>
            <a:r>
              <a:rPr lang="en-US" sz="900" dirty="0">
                <a:latin typeface="Arial" pitchFamily="34" charset="0"/>
                <a:cs typeface="Arial" pitchFamily="34" charset="0"/>
              </a:rPr>
              <a:t>Colvin RB, </a:t>
            </a:r>
            <a:r>
              <a:rPr lang="en-US" sz="900" dirty="0" smtClean="0">
                <a:latin typeface="Arial" pitchFamily="34" charset="0"/>
                <a:cs typeface="Arial" pitchFamily="34" charset="0"/>
              </a:rPr>
              <a:t>et al. </a:t>
            </a:r>
            <a:r>
              <a:rPr lang="en-US" sz="900" i="1" dirty="0">
                <a:latin typeface="Arial" pitchFamily="34" charset="0"/>
                <a:cs typeface="Arial" pitchFamily="34" charset="0"/>
              </a:rPr>
              <a:t>Nature Immunology Review</a:t>
            </a:r>
            <a:r>
              <a:rPr lang="en-US" sz="900" dirty="0">
                <a:latin typeface="Arial" pitchFamily="34" charset="0"/>
                <a:cs typeface="Arial" pitchFamily="34" charset="0"/>
              </a:rPr>
              <a:t>. 2005; 5:805-817.  </a:t>
            </a:r>
          </a:p>
        </p:txBody>
      </p:sp>
    </p:spTree>
    <p:extLst>
      <p:ext uri="{BB962C8B-B14F-4D97-AF65-F5344CB8AC3E}">
        <p14:creationId xmlns:p14="http://schemas.microsoft.com/office/powerpoint/2010/main" val="263984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 cell Development, Activation and relationship to T cells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Naïve B-cells become activated by antigen, </a:t>
            </a:r>
            <a:r>
              <a:rPr lang="en-US" dirty="0" smtClean="0"/>
              <a:t>T cell </a:t>
            </a:r>
            <a:r>
              <a:rPr lang="en-US" dirty="0"/>
              <a:t>co-stimulation and cytokines </a:t>
            </a:r>
            <a:endParaRPr lang="en-US" dirty="0" smtClean="0"/>
          </a:p>
          <a:p>
            <a:r>
              <a:rPr lang="en-US" dirty="0" smtClean="0"/>
              <a:t>The role of </a:t>
            </a:r>
            <a:r>
              <a:rPr lang="en-US" dirty="0" err="1" smtClean="0"/>
              <a:t>Treg</a:t>
            </a:r>
            <a:r>
              <a:rPr lang="en-US" dirty="0" smtClean="0"/>
              <a:t> cells in this process  and in relationship to various depletion protocols is currently being investigated for clinical application </a:t>
            </a:r>
            <a:endParaRPr lang="en-US" dirty="0"/>
          </a:p>
          <a:p>
            <a:r>
              <a:rPr lang="en-US" dirty="0" smtClean="0"/>
              <a:t>B-cells have been shown </a:t>
            </a:r>
            <a:r>
              <a:rPr lang="en-US" dirty="0"/>
              <a:t>to play a dominant role in allograft rejection when T-cells were depleted or </a:t>
            </a:r>
            <a:r>
              <a:rPr lang="en-US" dirty="0" smtClean="0"/>
              <a:t>suppressed  depletion </a:t>
            </a:r>
            <a:r>
              <a:rPr lang="en-US" dirty="0"/>
              <a:t>of B-cells could not prevent a T-cell driven rejection</a:t>
            </a:r>
          </a:p>
          <a:p>
            <a:endParaRPr lang="en-US" dirty="0"/>
          </a:p>
        </p:txBody>
      </p:sp>
      <p:sp>
        <p:nvSpPr>
          <p:cNvPr id="5" name="Content Placeholder 4"/>
          <p:cNvSpPr>
            <a:spLocks noGrp="1"/>
          </p:cNvSpPr>
          <p:nvPr>
            <p:ph sz="half" idx="2"/>
          </p:nvPr>
        </p:nvSpPr>
        <p:spPr/>
        <p:txBody>
          <a:bodyPr>
            <a:normAutofit fontScale="85000" lnSpcReduction="10000"/>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742" y="2198385"/>
            <a:ext cx="4586285" cy="296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41778" y="4489820"/>
            <a:ext cx="609462" cy="369332"/>
          </a:xfrm>
          <a:prstGeom prst="rect">
            <a:avLst/>
          </a:prstGeom>
          <a:noFill/>
        </p:spPr>
        <p:txBody>
          <a:bodyPr wrap="none" rtlCol="0">
            <a:spAutoFit/>
          </a:bodyPr>
          <a:lstStyle/>
          <a:p>
            <a:r>
              <a:rPr lang="en-US" dirty="0" smtClean="0">
                <a:solidFill>
                  <a:srgbClr val="FF0000"/>
                </a:solidFill>
              </a:rPr>
              <a:t>FPO</a:t>
            </a:r>
            <a:endParaRPr lang="en-US" dirty="0">
              <a:solidFill>
                <a:srgbClr val="FF0000"/>
              </a:solidFill>
            </a:endParaRPr>
          </a:p>
        </p:txBody>
      </p:sp>
    </p:spTree>
    <p:extLst>
      <p:ext uri="{BB962C8B-B14F-4D97-AF65-F5344CB8AC3E}">
        <p14:creationId xmlns:p14="http://schemas.microsoft.com/office/powerpoint/2010/main" val="1648078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 Cell Regulatory Mechanisms</a:t>
            </a:r>
            <a:endParaRPr lang="en-US" dirty="0"/>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92100" y="1240120"/>
            <a:ext cx="4038600" cy="3823722"/>
          </a:xfrm>
        </p:spPr>
      </p:pic>
      <p:pic>
        <p:nvPicPr>
          <p:cNvPr id="9"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68300" y="5025876"/>
            <a:ext cx="4038600" cy="1383010"/>
          </a:xfrm>
        </p:spPr>
      </p:pic>
      <p:sp>
        <p:nvSpPr>
          <p:cNvPr id="7" name="Rectangle 6"/>
          <p:cNvSpPr/>
          <p:nvPr/>
        </p:nvSpPr>
        <p:spPr>
          <a:xfrm>
            <a:off x="76200" y="6537754"/>
            <a:ext cx="6429376" cy="230832"/>
          </a:xfrm>
          <a:prstGeom prst="rect">
            <a:avLst/>
          </a:prstGeom>
        </p:spPr>
        <p:txBody>
          <a:bodyPr wrap="square">
            <a:spAutoFit/>
          </a:bodyPr>
          <a:lstStyle/>
          <a:p>
            <a:r>
              <a:rPr lang="da-DK" sz="900" dirty="0" smtClean="0">
                <a:latin typeface="Arial" pitchFamily="34" charset="0"/>
                <a:cs typeface="Arial" pitchFamily="34" charset="0"/>
              </a:rPr>
              <a:t>1. Joanna Wieckiewicz, et </a:t>
            </a:r>
            <a:r>
              <a:rPr lang="da-DK" sz="900" i="1" dirty="0" smtClean="0">
                <a:latin typeface="Arial" pitchFamily="34" charset="0"/>
                <a:cs typeface="Arial" pitchFamily="34" charset="0"/>
              </a:rPr>
              <a:t>al.Curr Opin Immunol</a:t>
            </a:r>
            <a:r>
              <a:rPr lang="da-DK" sz="900" dirty="0" smtClean="0">
                <a:latin typeface="Arial" pitchFamily="34" charset="0"/>
                <a:cs typeface="Arial" pitchFamily="34" charset="0"/>
              </a:rPr>
              <a:t>. 2010; 22(5): 662–668.</a:t>
            </a:r>
            <a:endParaRPr lang="en-US" sz="900" dirty="0"/>
          </a:p>
        </p:txBody>
      </p:sp>
      <p:sp>
        <p:nvSpPr>
          <p:cNvPr id="4" name="TextBox 3"/>
          <p:cNvSpPr txBox="1"/>
          <p:nvPr/>
        </p:nvSpPr>
        <p:spPr>
          <a:xfrm>
            <a:off x="7343776" y="489141"/>
            <a:ext cx="2362200" cy="646331"/>
          </a:xfrm>
          <a:prstGeom prst="rect">
            <a:avLst/>
          </a:prstGeom>
          <a:solidFill>
            <a:srgbClr val="FFFF00"/>
          </a:solidFill>
        </p:spPr>
        <p:txBody>
          <a:bodyPr wrap="square" rtlCol="0">
            <a:spAutoFit/>
          </a:bodyPr>
          <a:lstStyle/>
          <a:p>
            <a:r>
              <a:rPr lang="en-US" dirty="0" smtClean="0"/>
              <a:t>Images will be combined/simplified </a:t>
            </a:r>
            <a:endParaRPr lang="en-US" dirty="0"/>
          </a:p>
        </p:txBody>
      </p:sp>
      <p:sp>
        <p:nvSpPr>
          <p:cNvPr id="12" name="Content Placeholder 2"/>
          <p:cNvSpPr txBox="1">
            <a:spLocks/>
          </p:cNvSpPr>
          <p:nvPr/>
        </p:nvSpPr>
        <p:spPr>
          <a:xfrm>
            <a:off x="4486276" y="1447800"/>
            <a:ext cx="4038600" cy="4525963"/>
          </a:xfrm>
          <a:prstGeom prst="rect">
            <a:avLst/>
          </a:prstGeom>
        </p:spPr>
        <p:txBody>
          <a:bodyPr vert="horz" lIns="91440" tIns="45720" rIns="91440" bIns="45720" rtlCol="0">
            <a:normAutofit fontScale="92500" lnSpcReduction="10000"/>
          </a:bodyPr>
          <a:lstStyle>
            <a:lvl1pPr marL="233363" indent="-233363" algn="l" defTabSz="914400" rtl="0" eaLnBrk="1" latinLnBrk="0" hangingPunct="1">
              <a:spcBef>
                <a:spcPts val="600"/>
              </a:spcBef>
              <a:spcAft>
                <a:spcPts val="600"/>
              </a:spcAft>
              <a:buClr>
                <a:schemeClr val="accent3"/>
              </a:buClr>
              <a:buFont typeface="Arial" pitchFamily="34" charset="0"/>
              <a:buChar char="•"/>
              <a:defRPr sz="2400" kern="1200">
                <a:solidFill>
                  <a:schemeClr val="tx1"/>
                </a:solidFill>
                <a:latin typeface="Arial" pitchFamily="34" charset="0"/>
                <a:ea typeface="+mn-ea"/>
                <a:cs typeface="Arial" pitchFamily="34" charset="0"/>
              </a:defRPr>
            </a:lvl1pPr>
            <a:lvl2pPr marL="569913" indent="-233363" algn="l" defTabSz="914400" rtl="0" eaLnBrk="1" latinLnBrk="0" hangingPunct="1">
              <a:spcBef>
                <a:spcPts val="0"/>
              </a:spcBef>
              <a:spcAft>
                <a:spcPts val="600"/>
              </a:spcAft>
              <a:buClr>
                <a:schemeClr val="accent4"/>
              </a:buClr>
              <a:buFont typeface="Arial" pitchFamily="34" charset="0"/>
              <a:buChar char="–"/>
              <a:defRPr sz="2000" kern="1200">
                <a:solidFill>
                  <a:schemeClr val="tx1"/>
                </a:solidFill>
                <a:latin typeface="Arial" pitchFamily="34" charset="0"/>
                <a:ea typeface="+mn-ea"/>
                <a:cs typeface="Arial" pitchFamily="34" charset="0"/>
              </a:defRPr>
            </a:lvl2pPr>
            <a:lvl3pPr marL="917575" indent="-228600" algn="l" defTabSz="914400" rtl="0" eaLnBrk="1" latinLnBrk="0" hangingPunct="1">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3pPr>
            <a:lvl4pPr marL="1258888" indent="-231775" algn="l" defTabSz="914400" rtl="0" eaLnBrk="1" latinLnBrk="0" hangingPunct="1">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608138" indent="-228600" algn="l" defTabSz="914400" rtl="0" eaLnBrk="1" latinLnBrk="0" hangingPunct="1">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pPr>
            <a:r>
              <a:rPr lang="en-US" dirty="0" smtClean="0"/>
              <a:t>Regulatory </a:t>
            </a:r>
            <a:r>
              <a:rPr lang="en-US" dirty="0"/>
              <a:t>T (</a:t>
            </a:r>
            <a:r>
              <a:rPr lang="en-US" dirty="0" err="1"/>
              <a:t>Treg</a:t>
            </a:r>
            <a:r>
              <a:rPr lang="en-US" dirty="0"/>
              <a:t>) </a:t>
            </a:r>
            <a:r>
              <a:rPr lang="en-US" dirty="0" smtClean="0"/>
              <a:t>cells – which used to be called T cell suppressors -  help maintain immune homeostasis and moderate inflammation </a:t>
            </a:r>
            <a:r>
              <a:rPr lang="en-US" baseline="30000" dirty="0" smtClean="0"/>
              <a:t>1,2</a:t>
            </a:r>
            <a:endParaRPr lang="en-US" baseline="30000" dirty="0"/>
          </a:p>
          <a:p>
            <a:pPr>
              <a:lnSpc>
                <a:spcPct val="90000"/>
              </a:lnSpc>
            </a:pPr>
            <a:r>
              <a:rPr lang="en-US" dirty="0"/>
              <a:t>The appropriate balance </a:t>
            </a:r>
            <a:r>
              <a:rPr lang="en-US" dirty="0" smtClean="0"/>
              <a:t>between T </a:t>
            </a:r>
            <a:r>
              <a:rPr lang="en-US" dirty="0"/>
              <a:t>effector and </a:t>
            </a:r>
            <a:r>
              <a:rPr lang="en-US" dirty="0" err="1" smtClean="0"/>
              <a:t>Treg</a:t>
            </a:r>
            <a:r>
              <a:rPr lang="en-US" dirty="0" smtClean="0"/>
              <a:t> </a:t>
            </a:r>
            <a:r>
              <a:rPr lang="en-US" dirty="0"/>
              <a:t>is </a:t>
            </a:r>
            <a:r>
              <a:rPr lang="en-US" dirty="0" smtClean="0"/>
              <a:t>critical</a:t>
            </a:r>
            <a:r>
              <a:rPr lang="en-US" baseline="30000" dirty="0" smtClean="0"/>
              <a:t>2</a:t>
            </a:r>
            <a:endParaRPr lang="en-US" baseline="30000" dirty="0"/>
          </a:p>
          <a:p>
            <a:pPr>
              <a:lnSpc>
                <a:spcPct val="90000"/>
              </a:lnSpc>
            </a:pPr>
            <a:r>
              <a:rPr lang="en-US" dirty="0"/>
              <a:t>In </a:t>
            </a:r>
            <a:r>
              <a:rPr lang="en-US" dirty="0" smtClean="0"/>
              <a:t>transplant, </a:t>
            </a:r>
            <a:r>
              <a:rPr lang="en-US" dirty="0" err="1" smtClean="0"/>
              <a:t>Tregs</a:t>
            </a:r>
            <a:r>
              <a:rPr lang="en-US" dirty="0" smtClean="0"/>
              <a:t> have been implicated </a:t>
            </a:r>
            <a:r>
              <a:rPr lang="en-US" dirty="0" smtClean="0"/>
              <a:t>in </a:t>
            </a:r>
            <a:r>
              <a:rPr lang="en-US" dirty="0"/>
              <a:t>the active control of rejection responses </a:t>
            </a:r>
            <a:r>
              <a:rPr lang="en-US" dirty="0" smtClean="0"/>
              <a:t>and may have important therapeutic potential</a:t>
            </a:r>
            <a:endParaRPr lang="en-US" baseline="30000" dirty="0" smtClean="0"/>
          </a:p>
          <a:p>
            <a:endParaRPr lang="en-US" dirty="0"/>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ABMR</a:t>
            </a:r>
            <a:endParaRPr lang="en-US" dirty="0"/>
          </a:p>
        </p:txBody>
      </p:sp>
      <p:sp>
        <p:nvSpPr>
          <p:cNvPr id="6" name="Rectangle 5"/>
          <p:cNvSpPr/>
          <p:nvPr/>
        </p:nvSpPr>
        <p:spPr>
          <a:xfrm>
            <a:off x="76200" y="6399525"/>
            <a:ext cx="6429376" cy="369332"/>
          </a:xfrm>
          <a:prstGeom prst="rect">
            <a:avLst/>
          </a:prstGeom>
        </p:spPr>
        <p:txBody>
          <a:bodyPr wrap="square">
            <a:spAutoFit/>
          </a:bodyPr>
          <a:lstStyle/>
          <a:p>
            <a:pPr marL="117475" indent="-117475">
              <a:buFont typeface="+mj-lt"/>
              <a:buAutoNum type="arabicPeriod"/>
            </a:pPr>
            <a:r>
              <a:rPr lang="en-US" sz="900" smtClean="0">
                <a:latin typeface="Arial" pitchFamily="34" charset="0"/>
                <a:cs typeface="Arial" pitchFamily="34" charset="0"/>
              </a:rPr>
              <a:t>Puttarajappa C, et al. </a:t>
            </a:r>
            <a:r>
              <a:rPr lang="en-US" sz="900" i="1" smtClean="0">
                <a:latin typeface="Arial" pitchFamily="34" charset="0"/>
                <a:cs typeface="Arial" pitchFamily="34" charset="0"/>
              </a:rPr>
              <a:t>J Transplant</a:t>
            </a:r>
            <a:r>
              <a:rPr lang="en-US" sz="900" smtClean="0">
                <a:latin typeface="Arial" pitchFamily="34" charset="0"/>
                <a:cs typeface="Arial" pitchFamily="34" charset="0"/>
              </a:rPr>
              <a:t>. 2012;2012:1-9.</a:t>
            </a:r>
          </a:p>
          <a:p>
            <a:pPr marL="117475" indent="-117475">
              <a:buFont typeface="+mj-lt"/>
              <a:buAutoNum type="arabicPeriod"/>
            </a:pPr>
            <a:r>
              <a:rPr lang="en-US" sz="900" smtClean="0">
                <a:latin typeface="Arial" pitchFamily="34" charset="0"/>
                <a:cs typeface="Arial" pitchFamily="34" charset="0"/>
              </a:rPr>
              <a:t>Wood KJ, et al. </a:t>
            </a:r>
            <a:r>
              <a:rPr lang="en-US" sz="900" i="1" smtClean="0">
                <a:latin typeface="Arial" pitchFamily="34" charset="0"/>
                <a:cs typeface="Arial" pitchFamily="34" charset="0"/>
              </a:rPr>
              <a:t>Transplantation</a:t>
            </a:r>
            <a:r>
              <a:rPr lang="en-US" sz="900" smtClean="0">
                <a:latin typeface="Arial" pitchFamily="34" charset="0"/>
                <a:cs typeface="Arial" pitchFamily="34" charset="0"/>
              </a:rPr>
              <a:t>. Jan 15 2012;93(1):1-10.</a:t>
            </a:r>
          </a:p>
        </p:txBody>
      </p:sp>
      <p:sp>
        <p:nvSpPr>
          <p:cNvPr id="8" name="Content Placeholder 7"/>
          <p:cNvSpPr>
            <a:spLocks noGrp="1"/>
          </p:cNvSpPr>
          <p:nvPr>
            <p:ph idx="1"/>
          </p:nvPr>
        </p:nvSpPr>
        <p:spPr/>
        <p:txBody>
          <a:bodyPr>
            <a:normAutofit fontScale="92500" lnSpcReduction="10000"/>
          </a:bodyPr>
          <a:lstStyle/>
          <a:p>
            <a:r>
              <a:rPr lang="en-US" dirty="0" smtClean="0"/>
              <a:t>Three types of ABMR: </a:t>
            </a:r>
          </a:p>
          <a:p>
            <a:pPr lvl="1"/>
            <a:r>
              <a:rPr lang="en-US" dirty="0" err="1" smtClean="0"/>
              <a:t>Hyperacute</a:t>
            </a:r>
            <a:r>
              <a:rPr lang="en-US" dirty="0" smtClean="0"/>
              <a:t> </a:t>
            </a:r>
          </a:p>
          <a:p>
            <a:pPr lvl="1"/>
            <a:r>
              <a:rPr lang="en-US" dirty="0" smtClean="0"/>
              <a:t>Acute</a:t>
            </a:r>
          </a:p>
          <a:p>
            <a:pPr lvl="1"/>
            <a:r>
              <a:rPr lang="en-US" dirty="0" smtClean="0"/>
              <a:t>Chronic</a:t>
            </a:r>
          </a:p>
          <a:p>
            <a:r>
              <a:rPr lang="en-US" dirty="0" err="1" smtClean="0"/>
              <a:t>Hyperacute</a:t>
            </a:r>
            <a:r>
              <a:rPr lang="en-US" dirty="0" smtClean="0"/>
              <a:t> </a:t>
            </a:r>
          </a:p>
          <a:p>
            <a:pPr lvl="1"/>
            <a:r>
              <a:rPr lang="en-US" dirty="0" smtClean="0"/>
              <a:t>Discovered in the 1960s</a:t>
            </a:r>
          </a:p>
          <a:p>
            <a:pPr lvl="1"/>
            <a:r>
              <a:rPr lang="en-US" dirty="0"/>
              <a:t>Modern crossmatch techniques have made screening for this possible, and therefore incidence is rare</a:t>
            </a:r>
          </a:p>
          <a:p>
            <a:pPr lvl="1"/>
            <a:r>
              <a:rPr lang="en-US" dirty="0" smtClean="0"/>
              <a:t>Dramatic example of ABMR </a:t>
            </a:r>
          </a:p>
          <a:p>
            <a:pPr lvl="2"/>
            <a:r>
              <a:rPr lang="en-US" dirty="0" smtClean="0"/>
              <a:t>Preformed antibodies activate coagulation and complement cascades</a:t>
            </a:r>
          </a:p>
          <a:p>
            <a:pPr lvl="2"/>
            <a:r>
              <a:rPr lang="en-US" dirty="0" smtClean="0"/>
              <a:t>Thrombosis culminates in infarct </a:t>
            </a:r>
          </a:p>
          <a:p>
            <a:pPr lvl="2"/>
            <a:r>
              <a:rPr lang="en-US" dirty="0" smtClean="0"/>
              <a:t>Graft destruction can occur within minutes of organ </a:t>
            </a:r>
            <a:br>
              <a:rPr lang="en-US" dirty="0" smtClean="0"/>
            </a:br>
            <a:r>
              <a:rPr lang="en-US" dirty="0" smtClean="0"/>
              <a:t>reperfusion </a:t>
            </a:r>
            <a:endParaRPr lang="en-US" dirty="0"/>
          </a:p>
        </p:txBody>
      </p:sp>
    </p:spTree>
    <p:extLst>
      <p:ext uri="{BB962C8B-B14F-4D97-AF65-F5344CB8AC3E}">
        <p14:creationId xmlns:p14="http://schemas.microsoft.com/office/powerpoint/2010/main" val="1649344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ABMR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7111458"/>
              </p:ext>
            </p:extLst>
          </p:nvPr>
        </p:nvGraphicFramePr>
        <p:xfrm>
          <a:off x="457200" y="1984246"/>
          <a:ext cx="8229600" cy="3332370"/>
        </p:xfrm>
        <a:graphic>
          <a:graphicData uri="http://schemas.openxmlformats.org/drawingml/2006/table">
            <a:tbl>
              <a:tblPr firstRow="1" bandRow="1">
                <a:tableStyleId>{F5AB1C69-6EDB-4FF4-983F-18BD219EF322}</a:tableStyleId>
              </a:tblPr>
              <a:tblGrid>
                <a:gridCol w="4114800"/>
                <a:gridCol w="4114800"/>
              </a:tblGrid>
              <a:tr h="346569">
                <a:tc>
                  <a:txBody>
                    <a:bodyPr/>
                    <a:lstStyle/>
                    <a:p>
                      <a:pPr algn="ctr"/>
                      <a:r>
                        <a:rPr lang="en-US" sz="2000" dirty="0" smtClean="0"/>
                        <a:t>Acute ABMR</a:t>
                      </a:r>
                      <a:endParaRPr lang="en-US" sz="2000" b="1" dirty="0">
                        <a:latin typeface="Arial" pitchFamily="34" charset="0"/>
                        <a:cs typeface="Arial" pitchFamily="34" charset="0"/>
                      </a:endParaRPr>
                    </a:p>
                  </a:txBody>
                  <a:tcPr marL="1828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Chronic</a:t>
                      </a:r>
                      <a:r>
                        <a:rPr lang="en-US" sz="1800" baseline="0" dirty="0" smtClean="0"/>
                        <a:t> ABMR</a:t>
                      </a:r>
                      <a:endParaRPr lang="en-US" sz="1800" b="1" dirty="0" smtClean="0">
                        <a:latin typeface="Arial" pitchFamily="34" charset="0"/>
                        <a:cs typeface="Arial" pitchFamily="34" charset="0"/>
                      </a:endParaRPr>
                    </a:p>
                  </a:txBody>
                  <a:tcPr marL="182880" anchor="ctr"/>
                </a:tc>
              </a:tr>
              <a:tr h="673910">
                <a:tc>
                  <a:txBody>
                    <a:bodyPr/>
                    <a:lstStyle/>
                    <a:p>
                      <a:r>
                        <a:rPr lang="en-US" dirty="0" smtClean="0"/>
                        <a:t>Manifest</a:t>
                      </a:r>
                      <a:r>
                        <a:rPr lang="en-US" baseline="0" dirty="0" smtClean="0"/>
                        <a:t>s over the course of days</a:t>
                      </a:r>
                      <a:endParaRPr lang="en-US" baseline="0" dirty="0" smtClean="0">
                        <a:latin typeface="Arial" pitchFamily="34" charset="0"/>
                        <a:cs typeface="Arial" pitchFamily="34" charset="0"/>
                      </a:endParaRPr>
                    </a:p>
                  </a:txBody>
                  <a:tcPr marL="182880" anchor="ctr"/>
                </a:tc>
                <a:tc>
                  <a:txBody>
                    <a:bodyPr/>
                    <a:lstStyle/>
                    <a:p>
                      <a:pPr algn="l"/>
                      <a:r>
                        <a:rPr lang="en-US" dirty="0" smtClean="0"/>
                        <a:t>Can lead</a:t>
                      </a:r>
                      <a:r>
                        <a:rPr lang="en-US" baseline="0" dirty="0" smtClean="0"/>
                        <a:t> to rejection </a:t>
                      </a:r>
                      <a:r>
                        <a:rPr lang="en-US" baseline="0" smtClean="0"/>
                        <a:t>within </a:t>
                      </a:r>
                      <a:br>
                        <a:rPr lang="en-US" baseline="0" smtClean="0"/>
                      </a:br>
                      <a:r>
                        <a:rPr lang="en-US" baseline="0" smtClean="0"/>
                        <a:t>months </a:t>
                      </a:r>
                      <a:r>
                        <a:rPr lang="en-US" baseline="0" dirty="0" smtClean="0"/>
                        <a:t>or longer</a:t>
                      </a:r>
                      <a:endParaRPr lang="en-US" dirty="0">
                        <a:latin typeface="Arial" pitchFamily="34" charset="0"/>
                        <a:cs typeface="Arial" pitchFamily="34" charset="0"/>
                      </a:endParaRPr>
                    </a:p>
                  </a:txBody>
                  <a:tcPr marL="182880" anchor="ctr"/>
                </a:tc>
              </a:tr>
              <a:tr h="673910">
                <a:tc>
                  <a:txBody>
                    <a:bodyPr/>
                    <a:lstStyle/>
                    <a:p>
                      <a:r>
                        <a:rPr lang="en-US" dirty="0" smtClean="0"/>
                        <a:t>Preformed </a:t>
                      </a:r>
                      <a:r>
                        <a:rPr lang="en-US" baseline="0" dirty="0" smtClean="0"/>
                        <a:t>antibodies or de novo</a:t>
                      </a:r>
                      <a:endParaRPr lang="en-US" baseline="0" dirty="0" smtClean="0">
                        <a:latin typeface="Arial" pitchFamily="34" charset="0"/>
                        <a:cs typeface="Arial" pitchFamily="34" charset="0"/>
                      </a:endParaRPr>
                    </a:p>
                  </a:txBody>
                  <a:tcPr marL="182880" anchor="ctr"/>
                </a:tc>
                <a:tc>
                  <a:txBody>
                    <a:bodyPr/>
                    <a:lstStyle/>
                    <a:p>
                      <a:pPr algn="l"/>
                      <a:r>
                        <a:rPr lang="en-US" baseline="0" dirty="0" smtClean="0"/>
                        <a:t>Antibodies </a:t>
                      </a:r>
                      <a:r>
                        <a:rPr lang="en-US" dirty="0" smtClean="0"/>
                        <a:t>mediate</a:t>
                      </a:r>
                      <a:r>
                        <a:rPr lang="en-US" baseline="0" dirty="0" smtClean="0"/>
                        <a:t> chronic injury</a:t>
                      </a:r>
                      <a:endParaRPr lang="en-US" dirty="0">
                        <a:latin typeface="Arial" pitchFamily="34" charset="0"/>
                        <a:cs typeface="Arial" pitchFamily="34" charset="0"/>
                      </a:endParaRPr>
                    </a:p>
                  </a:txBody>
                  <a:tcPr marL="182880" anchor="ctr"/>
                </a:tc>
              </a:tr>
              <a:tr h="673910">
                <a:tc>
                  <a:txBody>
                    <a:bodyPr/>
                    <a:lstStyle/>
                    <a:p>
                      <a:r>
                        <a:rPr lang="en-US" dirty="0" smtClean="0"/>
                        <a:t>Histopathology</a:t>
                      </a:r>
                      <a:r>
                        <a:rPr lang="en-US" baseline="0" dirty="0" smtClean="0"/>
                        <a:t> related to endothelial injury mediated by antibodies</a:t>
                      </a:r>
                      <a:endParaRPr lang="en-US" baseline="0" dirty="0" smtClean="0">
                        <a:latin typeface="Arial" pitchFamily="34" charset="0"/>
                        <a:cs typeface="Arial" pitchFamily="34" charset="0"/>
                      </a:endParaRPr>
                    </a:p>
                  </a:txBody>
                  <a:tcPr marL="182880" anchor="ctr"/>
                </a:tc>
                <a:tc>
                  <a:txBody>
                    <a:bodyPr/>
                    <a:lstStyle/>
                    <a:p>
                      <a:pPr algn="l"/>
                      <a:r>
                        <a:rPr lang="en-US" sz="1800" dirty="0" smtClean="0"/>
                        <a:t>Histopathology</a:t>
                      </a:r>
                      <a:r>
                        <a:rPr lang="en-US" sz="1800" baseline="0" dirty="0" smtClean="0"/>
                        <a:t> seen as transplant </a:t>
                      </a:r>
                      <a:r>
                        <a:rPr lang="en-US" sz="1800" baseline="0" dirty="0" err="1" smtClean="0"/>
                        <a:t>glomerulopathy</a:t>
                      </a:r>
                      <a:r>
                        <a:rPr lang="en-US" sz="1800" baseline="0" dirty="0" smtClean="0"/>
                        <a:t> (TG)</a:t>
                      </a:r>
                      <a:endParaRPr lang="en-US" sz="1800" dirty="0" smtClean="0">
                        <a:latin typeface="Arial" pitchFamily="34" charset="0"/>
                        <a:cs typeface="Arial" pitchFamily="34" charset="0"/>
                      </a:endParaRPr>
                    </a:p>
                  </a:txBody>
                  <a:tcPr marL="182880" anchor="ctr"/>
                </a:tc>
              </a:tr>
              <a:tr h="673910">
                <a:tc>
                  <a:txBody>
                    <a:bodyPr/>
                    <a:lstStyle/>
                    <a:p>
                      <a:r>
                        <a:rPr lang="en-US" baseline="0" dirty="0" smtClean="0"/>
                        <a:t>Occurs in ~5-7% kidney transplants</a:t>
                      </a:r>
                      <a:endParaRPr lang="en-US" baseline="0" dirty="0" smtClean="0">
                        <a:latin typeface="Arial" pitchFamily="34" charset="0"/>
                        <a:cs typeface="Arial" pitchFamily="34" charset="0"/>
                      </a:endParaRPr>
                    </a:p>
                  </a:txBody>
                  <a:tcPr marL="182880" anchor="ctr"/>
                </a:tc>
                <a:tc>
                  <a:txBody>
                    <a:bodyPr/>
                    <a:lstStyle/>
                    <a:p>
                      <a:pPr marL="0" indent="0" algn="l">
                        <a:buFont typeface="Arial" pitchFamily="34" charset="0"/>
                        <a:buNone/>
                      </a:pPr>
                      <a:r>
                        <a:rPr lang="en-US" sz="1800" u="none" strike="noStrike" kern="1200" baseline="0" dirty="0" smtClean="0"/>
                        <a:t>Prevalence of TG in protocol biopsies has varied between 5% at 1 yr to </a:t>
                      </a:r>
                      <a:br>
                        <a:rPr lang="en-US" sz="1800" u="none" strike="noStrike" kern="1200" baseline="0" dirty="0" smtClean="0"/>
                      </a:br>
                      <a:r>
                        <a:rPr lang="en-US" sz="1800" u="none" strike="noStrike" kern="1200" baseline="0" dirty="0" smtClean="0"/>
                        <a:t>20% at 5 years</a:t>
                      </a:r>
                      <a:endParaRPr lang="en-US" dirty="0" smtClean="0">
                        <a:latin typeface="Arial" pitchFamily="34" charset="0"/>
                        <a:cs typeface="Arial" pitchFamily="34" charset="0"/>
                      </a:endParaRPr>
                    </a:p>
                  </a:txBody>
                  <a:tcPr marL="182880" anchor="ctr"/>
                </a:tc>
              </a:tr>
            </a:tbl>
          </a:graphicData>
        </a:graphic>
      </p:graphicFrame>
      <p:sp>
        <p:nvSpPr>
          <p:cNvPr id="6" name="Rectangle 5"/>
          <p:cNvSpPr/>
          <p:nvPr/>
        </p:nvSpPr>
        <p:spPr>
          <a:xfrm>
            <a:off x="76200" y="6261296"/>
            <a:ext cx="6429376" cy="507831"/>
          </a:xfrm>
          <a:prstGeom prst="rect">
            <a:avLst/>
          </a:prstGeom>
        </p:spPr>
        <p:txBody>
          <a:bodyPr wrap="square">
            <a:spAutoFit/>
          </a:bodyPr>
          <a:lstStyle/>
          <a:p>
            <a:pPr marL="117475" indent="-117475">
              <a:buFont typeface="+mj-lt"/>
              <a:buAutoNum type="arabicPeriod"/>
            </a:pPr>
            <a:r>
              <a:rPr lang="en-US" sz="900" smtClean="0">
                <a:latin typeface="Arial" pitchFamily="34" charset="0"/>
                <a:cs typeface="Arial" pitchFamily="34" charset="0"/>
              </a:rPr>
              <a:t>Puttarajappa C, et al. </a:t>
            </a:r>
            <a:r>
              <a:rPr lang="en-US" sz="900" i="1" smtClean="0">
                <a:latin typeface="Arial" pitchFamily="34" charset="0"/>
                <a:cs typeface="Arial" pitchFamily="34" charset="0"/>
              </a:rPr>
              <a:t>J Transplant</a:t>
            </a:r>
            <a:r>
              <a:rPr lang="en-US" sz="900" smtClean="0">
                <a:latin typeface="Arial" pitchFamily="34" charset="0"/>
                <a:cs typeface="Arial" pitchFamily="34" charset="0"/>
              </a:rPr>
              <a:t>. 2012;2012:1-9.</a:t>
            </a:r>
          </a:p>
          <a:p>
            <a:pPr marL="117475" indent="-117475">
              <a:buFont typeface="+mj-lt"/>
              <a:buAutoNum type="arabicPeriod"/>
            </a:pPr>
            <a:r>
              <a:rPr lang="en-US" sz="900" smtClean="0">
                <a:latin typeface="Arial" pitchFamily="34" charset="0"/>
                <a:cs typeface="Arial" pitchFamily="34" charset="0"/>
              </a:rPr>
              <a:t>Wood KJ, et al. </a:t>
            </a:r>
            <a:r>
              <a:rPr lang="en-US" sz="900" i="1" smtClean="0">
                <a:latin typeface="Arial" pitchFamily="34" charset="0"/>
                <a:cs typeface="Arial" pitchFamily="34" charset="0"/>
              </a:rPr>
              <a:t>Transplantation</a:t>
            </a:r>
            <a:r>
              <a:rPr lang="en-US" sz="900" smtClean="0">
                <a:latin typeface="Arial" pitchFamily="34" charset="0"/>
                <a:cs typeface="Arial" pitchFamily="34" charset="0"/>
              </a:rPr>
              <a:t>. Jan 15 2012;93(1):1-10.</a:t>
            </a:r>
          </a:p>
          <a:p>
            <a:pPr marL="117475" indent="-117475">
              <a:buFont typeface="+mj-lt"/>
              <a:buAutoNum type="arabicPeriod"/>
            </a:pPr>
            <a:r>
              <a:rPr lang="en-US" sz="900" smtClean="0">
                <a:latin typeface="Arial" pitchFamily="34" charset="0"/>
                <a:cs typeface="Arial" pitchFamily="34" charset="0"/>
              </a:rPr>
              <a:t>Halloran PF. </a:t>
            </a:r>
            <a:r>
              <a:rPr lang="en-US" sz="900" i="1" smtClean="0">
                <a:latin typeface="Arial" pitchFamily="34" charset="0"/>
                <a:cs typeface="Arial" pitchFamily="34" charset="0"/>
              </a:rPr>
              <a:t>Am J Transplant</a:t>
            </a:r>
            <a:r>
              <a:rPr lang="en-US" sz="900" smtClean="0">
                <a:latin typeface="Arial" pitchFamily="34" charset="0"/>
                <a:cs typeface="Arial" pitchFamily="34" charset="0"/>
              </a:rPr>
              <a:t>. Mar 2002;2(3):195-200.</a:t>
            </a:r>
          </a:p>
        </p:txBody>
      </p:sp>
    </p:spTree>
    <p:extLst>
      <p:ext uri="{BB962C8B-B14F-4D97-AF65-F5344CB8AC3E}">
        <p14:creationId xmlns:p14="http://schemas.microsoft.com/office/powerpoint/2010/main" val="363741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ABMR - </a:t>
            </a:r>
            <a:r>
              <a:rPr lang="en-US" dirty="0"/>
              <a:t>Clinical Impact</a:t>
            </a:r>
          </a:p>
        </p:txBody>
      </p:sp>
      <p:sp>
        <p:nvSpPr>
          <p:cNvPr id="3" name="Content Placeholder 2"/>
          <p:cNvSpPr>
            <a:spLocks noGrp="1"/>
          </p:cNvSpPr>
          <p:nvPr>
            <p:ph idx="1"/>
          </p:nvPr>
        </p:nvSpPr>
        <p:spPr/>
        <p:txBody>
          <a:bodyPr>
            <a:normAutofit fontScale="92500" lnSpcReduction="10000"/>
          </a:bodyPr>
          <a:lstStyle/>
          <a:p>
            <a:r>
              <a:rPr lang="en-US" dirty="0" smtClean="0"/>
              <a:t>ABMR is the most frequent diagnosis associated with graft loss</a:t>
            </a:r>
            <a:r>
              <a:rPr lang="en-US" baseline="30000" dirty="0" smtClean="0"/>
              <a:t>1,2</a:t>
            </a:r>
          </a:p>
          <a:p>
            <a:r>
              <a:rPr lang="en-US" dirty="0" smtClean="0"/>
              <a:t>Mayo Clinic:</a:t>
            </a:r>
            <a:r>
              <a:rPr lang="en-US" baseline="30000" dirty="0"/>
              <a:t>3</a:t>
            </a:r>
            <a:endParaRPr lang="en-US" dirty="0" smtClean="0"/>
          </a:p>
          <a:p>
            <a:pPr lvl="1"/>
            <a:r>
              <a:rPr lang="en-US" dirty="0" smtClean="0"/>
              <a:t>Histological evaluation of graft loss of 330 graft losses in 1317 transplants</a:t>
            </a:r>
          </a:p>
          <a:p>
            <a:pPr lvl="1"/>
            <a:r>
              <a:rPr lang="en-US" dirty="0" smtClean="0"/>
              <a:t>Most death-censored graft losses to be </a:t>
            </a:r>
            <a:r>
              <a:rPr lang="en-US" dirty="0" err="1" smtClean="0"/>
              <a:t>alloimmune</a:t>
            </a:r>
            <a:endParaRPr lang="en-US" dirty="0" smtClean="0"/>
          </a:p>
          <a:p>
            <a:pPr lvl="1"/>
            <a:r>
              <a:rPr lang="en-US" dirty="0" smtClean="0"/>
              <a:t>Minority of cases attributable to CNI toxicity</a:t>
            </a:r>
          </a:p>
          <a:p>
            <a:r>
              <a:rPr lang="en-US" dirty="0" smtClean="0"/>
              <a:t>DeKAF</a:t>
            </a:r>
            <a:r>
              <a:rPr lang="en-US" baseline="30000" dirty="0" smtClean="0"/>
              <a:t>4</a:t>
            </a:r>
            <a:endParaRPr lang="en-US" dirty="0"/>
          </a:p>
          <a:p>
            <a:pPr lvl="1"/>
            <a:r>
              <a:rPr lang="en-US" dirty="0"/>
              <a:t>Ongoing, multicenter, observational study designed to identify and characterize the causes of </a:t>
            </a:r>
            <a:r>
              <a:rPr lang="en-US" dirty="0" smtClean="0"/>
              <a:t>late graft failure (LGF)</a:t>
            </a:r>
            <a:endParaRPr lang="en-US" dirty="0"/>
          </a:p>
          <a:p>
            <a:pPr lvl="2"/>
            <a:r>
              <a:rPr lang="en-US" dirty="0"/>
              <a:t>High frequency of antibody-mediated injury </a:t>
            </a:r>
          </a:p>
          <a:p>
            <a:pPr lvl="2"/>
            <a:r>
              <a:rPr lang="en-US" dirty="0"/>
              <a:t>CNI toxicity associated with positive prognosis vs. inflammation/suspected ABMR</a:t>
            </a:r>
          </a:p>
          <a:p>
            <a:endParaRPr lang="en-US" dirty="0"/>
          </a:p>
        </p:txBody>
      </p:sp>
      <p:sp>
        <p:nvSpPr>
          <p:cNvPr id="5" name="Rectangle 4"/>
          <p:cNvSpPr/>
          <p:nvPr/>
        </p:nvSpPr>
        <p:spPr>
          <a:xfrm>
            <a:off x="76200" y="6123067"/>
            <a:ext cx="6429376" cy="646331"/>
          </a:xfrm>
          <a:prstGeom prst="rect">
            <a:avLst/>
          </a:prstGeom>
        </p:spPr>
        <p:txBody>
          <a:bodyPr wrap="square">
            <a:spAutoFit/>
          </a:bodyPr>
          <a:lstStyle/>
          <a:p>
            <a:pPr marL="117475" indent="-117475">
              <a:buFont typeface="+mj-lt"/>
              <a:buAutoNum type="arabicPeriod"/>
            </a:pPr>
            <a:r>
              <a:rPr lang="da-DK" sz="900" dirty="0" smtClean="0">
                <a:latin typeface="Arial" pitchFamily="34" charset="0"/>
                <a:cs typeface="Arial" pitchFamily="34" charset="0"/>
              </a:rPr>
              <a:t>Webber A, et al. </a:t>
            </a:r>
            <a:r>
              <a:rPr lang="da-DK" sz="900" i="1" dirty="0" smtClean="0">
                <a:latin typeface="Arial" pitchFamily="34" charset="0"/>
                <a:cs typeface="Arial" pitchFamily="34" charset="0"/>
              </a:rPr>
              <a:t>Transplantation</a:t>
            </a:r>
            <a:r>
              <a:rPr lang="da-DK" sz="900" dirty="0" smtClean="0">
                <a:latin typeface="Arial" pitchFamily="34" charset="0"/>
                <a:cs typeface="Arial" pitchFamily="34" charset="0"/>
              </a:rPr>
              <a:t>. 2011;91:1057–1064.</a:t>
            </a:r>
          </a:p>
          <a:p>
            <a:pPr marL="117475" indent="-117475">
              <a:buFont typeface="+mj-lt"/>
              <a:buAutoNum type="arabicPeriod"/>
            </a:pPr>
            <a:r>
              <a:rPr lang="da-DK" sz="900" dirty="0" smtClean="0">
                <a:latin typeface="Arial" pitchFamily="34" charset="0"/>
                <a:cs typeface="Arial" pitchFamily="34" charset="0"/>
              </a:rPr>
              <a:t>Sis B, et al. </a:t>
            </a:r>
            <a:r>
              <a:rPr lang="da-DK" sz="900" i="1" dirty="0" smtClean="0">
                <a:latin typeface="Arial" pitchFamily="34" charset="0"/>
                <a:cs typeface="Arial" pitchFamily="34" charset="0"/>
              </a:rPr>
              <a:t>Curr Opin Organ Transplant</a:t>
            </a:r>
            <a:r>
              <a:rPr lang="da-DK" sz="900" dirty="0" smtClean="0">
                <a:latin typeface="Arial" pitchFamily="34" charset="0"/>
                <a:cs typeface="Arial" pitchFamily="34" charset="0"/>
              </a:rPr>
              <a:t>. Feb 2010;15(1):42-48.</a:t>
            </a:r>
          </a:p>
          <a:p>
            <a:pPr marL="117475" indent="-117475">
              <a:buFont typeface="+mj-lt"/>
              <a:buAutoNum type="arabicPeriod"/>
            </a:pPr>
            <a:r>
              <a:rPr lang="da-DK" sz="900" dirty="0" smtClean="0">
                <a:latin typeface="Arial" pitchFamily="34" charset="0"/>
                <a:cs typeface="Arial" pitchFamily="34" charset="0"/>
              </a:rPr>
              <a:t>El-Zoghby ZM, et al.. </a:t>
            </a:r>
            <a:r>
              <a:rPr lang="da-DK" sz="900" i="1" dirty="0" smtClean="0">
                <a:latin typeface="Arial" pitchFamily="34" charset="0"/>
                <a:cs typeface="Arial" pitchFamily="34" charset="0"/>
              </a:rPr>
              <a:t>Am J Transplant</a:t>
            </a:r>
            <a:r>
              <a:rPr lang="da-DK" sz="900" dirty="0" smtClean="0">
                <a:latin typeface="Arial" pitchFamily="34" charset="0"/>
                <a:cs typeface="Arial" pitchFamily="34" charset="0"/>
              </a:rPr>
              <a:t>. 2009; 9: 527.</a:t>
            </a:r>
          </a:p>
          <a:p>
            <a:pPr marL="117475" indent="-117475">
              <a:buFont typeface="+mj-lt"/>
              <a:buAutoNum type="arabicPeriod"/>
            </a:pPr>
            <a:r>
              <a:rPr lang="da-DK" sz="900" dirty="0" smtClean="0">
                <a:latin typeface="Arial" pitchFamily="34" charset="0"/>
                <a:cs typeface="Arial" pitchFamily="34" charset="0"/>
              </a:rPr>
              <a:t>Gaston RS, et al. </a:t>
            </a:r>
            <a:r>
              <a:rPr lang="da-DK" sz="900" i="1" dirty="0" smtClean="0">
                <a:latin typeface="Arial" pitchFamily="34" charset="0"/>
                <a:cs typeface="Arial" pitchFamily="34" charset="0"/>
              </a:rPr>
              <a:t>Transplantation</a:t>
            </a:r>
            <a:r>
              <a:rPr lang="da-DK" sz="900" dirty="0" smtClean="0">
                <a:latin typeface="Arial" pitchFamily="34" charset="0"/>
                <a:cs typeface="Arial" pitchFamily="34" charset="0"/>
              </a:rPr>
              <a:t>. Jul 15 2010;90(1):68-74.</a:t>
            </a:r>
            <a:endParaRPr lang="en-US" sz="900" dirty="0" smtClean="0">
              <a:latin typeface="Arial" pitchFamily="34" charset="0"/>
              <a:cs typeface="Arial" pitchFamily="34" charset="0"/>
            </a:endParaRPr>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 </a:t>
            </a:r>
            <a:r>
              <a:rPr lang="en-US" dirty="0" smtClean="0"/>
              <a:t>Cells, Complement </a:t>
            </a:r>
            <a:r>
              <a:rPr lang="en-US" dirty="0"/>
              <a:t>and </a:t>
            </a:r>
            <a:r>
              <a:rPr lang="en-US" dirty="0" smtClean="0"/>
              <a:t>ABMR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main mechanism </a:t>
            </a:r>
            <a:r>
              <a:rPr lang="en-US" dirty="0"/>
              <a:t>of antibody-mediated damage </a:t>
            </a:r>
            <a:r>
              <a:rPr lang="en-US" dirty="0" smtClean="0"/>
              <a:t>is via </a:t>
            </a:r>
            <a:r>
              <a:rPr lang="en-US" dirty="0"/>
              <a:t>complement </a:t>
            </a:r>
            <a:r>
              <a:rPr lang="en-US" dirty="0" smtClean="0"/>
              <a:t>fixation</a:t>
            </a:r>
          </a:p>
          <a:p>
            <a:r>
              <a:rPr lang="en-US" dirty="0"/>
              <a:t>Complement</a:t>
            </a:r>
            <a:r>
              <a:rPr lang="en-US" dirty="0" smtClean="0"/>
              <a:t> fixation and activation results in tissue damage  directly, through recruitment of macrophages </a:t>
            </a:r>
            <a:r>
              <a:rPr lang="en-US" dirty="0"/>
              <a:t>and </a:t>
            </a:r>
            <a:r>
              <a:rPr lang="en-US" dirty="0" smtClean="0"/>
              <a:t>neutrophils and by altered endothelial gene expression which may remodel the tissue</a:t>
            </a:r>
          </a:p>
          <a:p>
            <a:r>
              <a:rPr lang="en-US" dirty="0"/>
              <a:t>Histologic</a:t>
            </a:r>
            <a:r>
              <a:rPr lang="en-US" dirty="0" smtClean="0"/>
              <a:t> stains of complement 4d (C4d) indicate antibody mediated rejection </a:t>
            </a:r>
            <a:endParaRPr lang="en-US" baseline="30000" dirty="0"/>
          </a:p>
          <a:p>
            <a:endParaRPr lang="en-US" baseline="30000" dirty="0"/>
          </a:p>
          <a:p>
            <a:endParaRPr lang="en-US"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306" y="1394011"/>
            <a:ext cx="3736663" cy="27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4596" y="3396343"/>
            <a:ext cx="3881535" cy="319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 y="6537754"/>
            <a:ext cx="6429376" cy="230832"/>
          </a:xfrm>
          <a:prstGeom prst="rect">
            <a:avLst/>
          </a:prstGeom>
        </p:spPr>
        <p:txBody>
          <a:bodyPr wrap="square">
            <a:spAutoFit/>
          </a:bodyPr>
          <a:lstStyle/>
          <a:p>
            <a:pPr marL="117475" indent="-117475">
              <a:buFont typeface="+mj-lt"/>
              <a:buAutoNum type="arabicPeriod"/>
            </a:pPr>
            <a:r>
              <a:rPr lang="en-US" sz="900" dirty="0" smtClean="0">
                <a:latin typeface="Arial" pitchFamily="34" charset="0"/>
                <a:cs typeface="Arial" pitchFamily="34" charset="0"/>
              </a:rPr>
              <a:t>Colvin RB, et al. </a:t>
            </a:r>
            <a:r>
              <a:rPr lang="en-US" sz="900" i="1" dirty="0" smtClean="0">
                <a:latin typeface="Arial" pitchFamily="34" charset="0"/>
                <a:cs typeface="Arial" pitchFamily="34" charset="0"/>
              </a:rPr>
              <a:t>Nature Immunology Review</a:t>
            </a:r>
            <a:r>
              <a:rPr lang="en-US" sz="900" dirty="0" smtClean="0">
                <a:latin typeface="Arial" pitchFamily="34" charset="0"/>
                <a:cs typeface="Arial" pitchFamily="34" charset="0"/>
              </a:rPr>
              <a:t>. 2005; 5:805-817.  (image)</a:t>
            </a:r>
          </a:p>
        </p:txBody>
      </p:sp>
      <p:sp>
        <p:nvSpPr>
          <p:cNvPr id="4" name="Rectangle 3"/>
          <p:cNvSpPr/>
          <p:nvPr/>
        </p:nvSpPr>
        <p:spPr>
          <a:xfrm>
            <a:off x="6455664" y="0"/>
            <a:ext cx="2395728" cy="1477328"/>
          </a:xfrm>
          <a:prstGeom prst="rect">
            <a:avLst/>
          </a:prstGeom>
          <a:solidFill>
            <a:srgbClr val="FFFF00"/>
          </a:solidFill>
        </p:spPr>
        <p:txBody>
          <a:bodyPr wrap="square">
            <a:spAutoFit/>
          </a:bodyPr>
          <a:lstStyle/>
          <a:p>
            <a:r>
              <a:rPr lang="en-US" dirty="0">
                <a:solidFill>
                  <a:srgbClr val="FF0000"/>
                </a:solidFill>
              </a:rPr>
              <a:t>FPO - need simple image of complement pathway here that combines </a:t>
            </a:r>
            <a:r>
              <a:rPr lang="en-US" dirty="0" smtClean="0">
                <a:solidFill>
                  <a:srgbClr val="FF0000"/>
                </a:solidFill>
              </a:rPr>
              <a:t>elements below </a:t>
            </a:r>
            <a:endParaRPr lang="en-US" dirty="0">
              <a:solidFill>
                <a:srgbClr val="FF0000"/>
              </a:solidFill>
            </a:endParaRPr>
          </a:p>
        </p:txBody>
      </p:sp>
    </p:spTree>
    <p:extLst>
      <p:ext uri="{BB962C8B-B14F-4D97-AF65-F5344CB8AC3E}">
        <p14:creationId xmlns:p14="http://schemas.microsoft.com/office/powerpoint/2010/main" val="1050040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ABMR</a:t>
            </a:r>
            <a:endParaRPr lang="en-US" dirty="0"/>
          </a:p>
        </p:txBody>
      </p:sp>
      <p:sp>
        <p:nvSpPr>
          <p:cNvPr id="5" name="Rectangle 4"/>
          <p:cNvSpPr/>
          <p:nvPr/>
        </p:nvSpPr>
        <p:spPr>
          <a:xfrm>
            <a:off x="0" y="6341394"/>
            <a:ext cx="6429376" cy="369332"/>
          </a:xfrm>
          <a:prstGeom prst="rect">
            <a:avLst/>
          </a:prstGeom>
        </p:spPr>
        <p:txBody>
          <a:bodyPr wrap="square">
            <a:spAutoFit/>
          </a:bodyPr>
          <a:lstStyle/>
          <a:p>
            <a:pPr marL="117475" indent="-117475"/>
            <a:r>
              <a:rPr lang="da-DK" sz="900" dirty="0" smtClean="0">
                <a:latin typeface="Arial" pitchFamily="34" charset="0"/>
                <a:cs typeface="Arial" pitchFamily="34" charset="0"/>
              </a:rPr>
              <a:t>1.</a:t>
            </a:r>
            <a:r>
              <a:rPr lang="en-US" sz="900" dirty="0" smtClean="0">
                <a:latin typeface="Arial" pitchFamily="34" charset="0"/>
                <a:cs typeface="Arial" pitchFamily="34" charset="0"/>
              </a:rPr>
              <a:t>K. </a:t>
            </a:r>
            <a:r>
              <a:rPr lang="en-US" sz="900" dirty="0" err="1" smtClean="0">
                <a:latin typeface="Arial" pitchFamily="34" charset="0"/>
                <a:cs typeface="Arial" pitchFamily="34" charset="0"/>
              </a:rPr>
              <a:t>Solez</a:t>
            </a:r>
            <a:r>
              <a:rPr lang="en-US" sz="900" dirty="0" smtClean="0">
                <a:latin typeface="Arial" pitchFamily="34" charset="0"/>
                <a:cs typeface="Arial" pitchFamily="34" charset="0"/>
              </a:rPr>
              <a:t>, R. B, et al. </a:t>
            </a:r>
            <a:r>
              <a:rPr lang="en-US" sz="900" i="1" dirty="0" smtClean="0">
                <a:latin typeface="Arial" pitchFamily="34" charset="0"/>
                <a:cs typeface="Arial" pitchFamily="34" charset="0"/>
              </a:rPr>
              <a:t>Am J of Transplantation</a:t>
            </a:r>
            <a:r>
              <a:rPr lang="en-US" sz="900" dirty="0" smtClean="0">
                <a:latin typeface="Arial" pitchFamily="34" charset="0"/>
                <a:cs typeface="Arial" pitchFamily="34" charset="0"/>
              </a:rPr>
              <a:t>. 2008;8 (4)753–760.</a:t>
            </a:r>
          </a:p>
          <a:p>
            <a:pPr marL="117475" indent="-117475"/>
            <a:endParaRPr lang="da-DK" sz="900" dirty="0" smtClean="0">
              <a:latin typeface="Arial" pitchFamily="34" charset="0"/>
              <a:cs typeface="Arial" pitchFamily="34" charset="0"/>
            </a:endParaRPr>
          </a:p>
        </p:txBody>
      </p:sp>
      <p:sp>
        <p:nvSpPr>
          <p:cNvPr id="7" name="Content Placeholder 6"/>
          <p:cNvSpPr>
            <a:spLocks noGrp="1"/>
          </p:cNvSpPr>
          <p:nvPr>
            <p:ph idx="1"/>
          </p:nvPr>
        </p:nvSpPr>
        <p:spPr/>
        <p:txBody>
          <a:bodyPr>
            <a:normAutofit lnSpcReduction="10000"/>
          </a:bodyPr>
          <a:lstStyle/>
          <a:p>
            <a:r>
              <a:rPr lang="en-US" dirty="0" smtClean="0"/>
              <a:t>In 2007, the Banff committee updated its renal allograft biopsy classification to include a separate antibody mediated rejection diagnosis</a:t>
            </a:r>
            <a:r>
              <a:rPr lang="en-US" baseline="30000" dirty="0" smtClean="0"/>
              <a:t>1</a:t>
            </a:r>
            <a:endParaRPr lang="en-US" dirty="0" smtClean="0"/>
          </a:p>
          <a:p>
            <a:r>
              <a:rPr lang="en-US" dirty="0" smtClean="0"/>
              <a:t>According to the classification, ABMR was defined as</a:t>
            </a:r>
            <a:r>
              <a:rPr lang="en-US" baseline="30000" dirty="0" smtClean="0"/>
              <a:t>1</a:t>
            </a:r>
            <a:r>
              <a:rPr lang="en-US" dirty="0" smtClean="0"/>
              <a:t> </a:t>
            </a:r>
          </a:p>
          <a:p>
            <a:pPr lvl="1"/>
            <a:r>
              <a:rPr lang="en-US" dirty="0" smtClean="0"/>
              <a:t>Presence of DSA</a:t>
            </a:r>
          </a:p>
          <a:p>
            <a:pPr lvl="1"/>
            <a:r>
              <a:rPr lang="en-US" b="1" dirty="0" smtClean="0"/>
              <a:t>Positive C4d-staining on the biopsy</a:t>
            </a:r>
          </a:p>
          <a:p>
            <a:pPr lvl="1"/>
            <a:r>
              <a:rPr lang="en-US" dirty="0" err="1" smtClean="0"/>
              <a:t>Histopathological</a:t>
            </a:r>
            <a:r>
              <a:rPr lang="en-US" dirty="0" smtClean="0"/>
              <a:t> evidence of antibody-mediated injury </a:t>
            </a:r>
          </a:p>
          <a:p>
            <a:pPr lvl="2"/>
            <a:r>
              <a:rPr lang="en-US" dirty="0" smtClean="0"/>
              <a:t>Histopathology then classifies ABMR into three subtypes:</a:t>
            </a:r>
          </a:p>
          <a:p>
            <a:pPr lvl="3"/>
            <a:r>
              <a:rPr lang="en-US" dirty="0" smtClean="0"/>
              <a:t>Class I: Presence of acute tubular necrosis (ATN) only, </a:t>
            </a:r>
            <a:br>
              <a:rPr lang="en-US" dirty="0" smtClean="0"/>
            </a:br>
            <a:r>
              <a:rPr lang="en-US" dirty="0" smtClean="0"/>
              <a:t>with minimal inflammation</a:t>
            </a:r>
          </a:p>
          <a:p>
            <a:pPr lvl="3"/>
            <a:r>
              <a:rPr lang="en-US" dirty="0" smtClean="0"/>
              <a:t>Class II: </a:t>
            </a:r>
            <a:r>
              <a:rPr lang="en-US" dirty="0" err="1" smtClean="0"/>
              <a:t>Glomerulitis</a:t>
            </a:r>
            <a:r>
              <a:rPr lang="en-US" dirty="0" smtClean="0"/>
              <a:t>, </a:t>
            </a:r>
            <a:r>
              <a:rPr lang="en-US" dirty="0" err="1" smtClean="0"/>
              <a:t>peritubular</a:t>
            </a:r>
            <a:r>
              <a:rPr lang="en-US" dirty="0" smtClean="0"/>
              <a:t> </a:t>
            </a:r>
            <a:r>
              <a:rPr lang="en-US" dirty="0" err="1" smtClean="0"/>
              <a:t>capillaritis</a:t>
            </a:r>
            <a:r>
              <a:rPr lang="en-US" dirty="0" smtClean="0"/>
              <a:t>, </a:t>
            </a:r>
            <a:br>
              <a:rPr lang="en-US" dirty="0" smtClean="0"/>
            </a:br>
            <a:r>
              <a:rPr lang="en-US" dirty="0" smtClean="0"/>
              <a:t>and </a:t>
            </a:r>
            <a:r>
              <a:rPr lang="en-US" dirty="0" err="1" smtClean="0"/>
              <a:t>microthrombosis</a:t>
            </a:r>
            <a:r>
              <a:rPr lang="en-US" dirty="0" smtClean="0"/>
              <a:t> </a:t>
            </a:r>
          </a:p>
          <a:p>
            <a:pPr lvl="3"/>
            <a:r>
              <a:rPr lang="en-US" dirty="0" smtClean="0"/>
              <a:t>Class III: </a:t>
            </a:r>
            <a:r>
              <a:rPr lang="en-US" dirty="0" err="1" smtClean="0"/>
              <a:t>Arteritis</a:t>
            </a:r>
            <a:endParaRPr lang="en-US" dirty="0"/>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baseline="30000" dirty="0"/>
          </a:p>
        </p:txBody>
      </p:sp>
      <p:sp>
        <p:nvSpPr>
          <p:cNvPr id="3" name="Content Placeholder 2"/>
          <p:cNvSpPr>
            <a:spLocks noGrp="1"/>
          </p:cNvSpPr>
          <p:nvPr>
            <p:ph idx="1"/>
          </p:nvPr>
        </p:nvSpPr>
        <p:spPr/>
        <p:txBody>
          <a:bodyPr>
            <a:normAutofit/>
          </a:bodyPr>
          <a:lstStyle/>
          <a:p>
            <a:r>
              <a:rPr lang="en-US" dirty="0" smtClean="0"/>
              <a:t>Antibody </a:t>
            </a:r>
            <a:r>
              <a:rPr lang="en-US" dirty="0"/>
              <a:t>mediated </a:t>
            </a:r>
            <a:r>
              <a:rPr lang="en-US" dirty="0" smtClean="0"/>
              <a:t>rejection (ABMR) is now thought to be the major contributor to late </a:t>
            </a:r>
            <a:r>
              <a:rPr lang="en-US" dirty="0"/>
              <a:t>graft rejection </a:t>
            </a:r>
            <a:endParaRPr lang="en-US" dirty="0" smtClean="0"/>
          </a:p>
          <a:p>
            <a:r>
              <a:rPr lang="en-US" dirty="0" smtClean="0"/>
              <a:t>T cell mediated rejection (TCMR) </a:t>
            </a:r>
            <a:r>
              <a:rPr lang="en-US" dirty="0"/>
              <a:t>mechanisms </a:t>
            </a:r>
            <a:r>
              <a:rPr lang="en-US" dirty="0" smtClean="0"/>
              <a:t>can cause early graft rejection and may also play </a:t>
            </a:r>
            <a:r>
              <a:rPr lang="en-US" dirty="0"/>
              <a:t>a role in </a:t>
            </a:r>
            <a:r>
              <a:rPr lang="en-US" dirty="0" smtClean="0"/>
              <a:t>late graft rejection</a:t>
            </a:r>
            <a:r>
              <a:rPr lang="en-US" dirty="0"/>
              <a:t> </a:t>
            </a:r>
            <a:endParaRPr lang="en-US" dirty="0" smtClean="0"/>
          </a:p>
          <a:p>
            <a:r>
              <a:rPr lang="en-US" dirty="0" smtClean="0"/>
              <a:t>Understanding the molecular pathophysiology of both is a critical next step in order to:</a:t>
            </a:r>
          </a:p>
          <a:p>
            <a:pPr lvl="1"/>
            <a:r>
              <a:rPr lang="en-US" dirty="0" smtClean="0"/>
              <a:t>Improve </a:t>
            </a:r>
            <a:r>
              <a:rPr lang="en-US" dirty="0"/>
              <a:t>detection and </a:t>
            </a:r>
            <a:r>
              <a:rPr lang="en-US" dirty="0" smtClean="0"/>
              <a:t>diagnostics</a:t>
            </a:r>
          </a:p>
          <a:p>
            <a:pPr lvl="1"/>
            <a:r>
              <a:rPr lang="en-US" dirty="0"/>
              <a:t>U</a:t>
            </a:r>
            <a:r>
              <a:rPr lang="en-US" dirty="0" smtClean="0"/>
              <a:t>pdate </a:t>
            </a:r>
            <a:r>
              <a:rPr lang="en-US" dirty="0"/>
              <a:t>Banff </a:t>
            </a:r>
            <a:r>
              <a:rPr lang="en-US" dirty="0" smtClean="0"/>
              <a:t>guidelines</a:t>
            </a:r>
          </a:p>
          <a:p>
            <a:pPr lvl="1"/>
            <a:r>
              <a:rPr lang="en-US" dirty="0" smtClean="0"/>
              <a:t>Develop more targeted therapies</a:t>
            </a:r>
          </a:p>
          <a:p>
            <a:pPr lvl="1"/>
            <a:r>
              <a:rPr lang="en-US" dirty="0" smtClean="0"/>
              <a:t>Treat </a:t>
            </a:r>
            <a:r>
              <a:rPr lang="en-US" dirty="0"/>
              <a:t>graft rejection sooner and more </a:t>
            </a:r>
            <a:r>
              <a:rPr lang="en-US" dirty="0" smtClean="0"/>
              <a:t>effectively</a:t>
            </a:r>
            <a:endParaRPr lang="en-US" dirty="0"/>
          </a:p>
          <a:p>
            <a:endParaRPr lang="en-US" b="1" baseline="30000" dirty="0"/>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195348" y="2179275"/>
            <a:ext cx="4746625" cy="3190875"/>
          </a:xfrm>
        </p:spPr>
      </p:pic>
      <p:sp>
        <p:nvSpPr>
          <p:cNvPr id="4" name="Title 3"/>
          <p:cNvSpPr>
            <a:spLocks noGrp="1"/>
          </p:cNvSpPr>
          <p:nvPr>
            <p:ph type="title"/>
          </p:nvPr>
        </p:nvSpPr>
        <p:spPr/>
        <p:txBody>
          <a:bodyPr/>
          <a:lstStyle/>
          <a:p>
            <a:r>
              <a:rPr lang="en-US" dirty="0" smtClean="0"/>
              <a:t>ABMR Histopathology</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Histologic expression </a:t>
            </a:r>
            <a:r>
              <a:rPr lang="en-US" dirty="0"/>
              <a:t>of acute </a:t>
            </a:r>
            <a:r>
              <a:rPr lang="en-US" dirty="0" smtClean="0"/>
              <a:t>antibody-mediated rejection </a:t>
            </a:r>
          </a:p>
          <a:p>
            <a:pPr marL="404813" indent="-404813">
              <a:buFont typeface="+mj-lt"/>
              <a:buAutoNum type="alphaLcParenR"/>
            </a:pPr>
            <a:r>
              <a:rPr lang="en-US" dirty="0" smtClean="0"/>
              <a:t>Margination </a:t>
            </a:r>
            <a:r>
              <a:rPr lang="en-US" dirty="0"/>
              <a:t>of </a:t>
            </a:r>
            <a:r>
              <a:rPr lang="en-US" dirty="0" smtClean="0"/>
              <a:t/>
            </a:r>
            <a:br>
              <a:rPr lang="en-US" dirty="0" smtClean="0"/>
            </a:br>
            <a:r>
              <a:rPr lang="en-US" dirty="0" smtClean="0"/>
              <a:t>neutrophils </a:t>
            </a:r>
            <a:r>
              <a:rPr lang="en-US" dirty="0"/>
              <a:t>in </a:t>
            </a:r>
            <a:r>
              <a:rPr lang="en-US" dirty="0" smtClean="0"/>
              <a:t/>
            </a:r>
            <a:br>
              <a:rPr lang="en-US" dirty="0" smtClean="0"/>
            </a:br>
            <a:r>
              <a:rPr lang="en-US" dirty="0" smtClean="0"/>
              <a:t>peritubular capillaries</a:t>
            </a:r>
          </a:p>
          <a:p>
            <a:pPr marL="404813" indent="-404813">
              <a:buFont typeface="+mj-lt"/>
              <a:buAutoNum type="alphaLcParenR"/>
            </a:pPr>
            <a:r>
              <a:rPr lang="en-US" dirty="0" smtClean="0"/>
              <a:t>Arterial </a:t>
            </a:r>
            <a:r>
              <a:rPr lang="en-US" dirty="0"/>
              <a:t>fibrinoid </a:t>
            </a:r>
            <a:r>
              <a:rPr lang="en-US" dirty="0" smtClean="0"/>
              <a:t/>
            </a:r>
            <a:br>
              <a:rPr lang="en-US" dirty="0" smtClean="0"/>
            </a:br>
            <a:r>
              <a:rPr lang="en-US" dirty="0" smtClean="0"/>
              <a:t>necrosis</a:t>
            </a:r>
          </a:p>
          <a:p>
            <a:pPr marL="404813" indent="-404813">
              <a:buFont typeface="+mj-lt"/>
              <a:buAutoNum type="alphaLcParenR"/>
            </a:pPr>
            <a:r>
              <a:rPr lang="en-US" dirty="0" smtClean="0"/>
              <a:t>Thrombotic </a:t>
            </a:r>
            <a:br>
              <a:rPr lang="en-US" dirty="0" smtClean="0"/>
            </a:br>
            <a:r>
              <a:rPr lang="en-US" dirty="0" smtClean="0"/>
              <a:t>microangiopathy</a:t>
            </a:r>
          </a:p>
          <a:p>
            <a:pPr marL="404813" indent="-404813">
              <a:buFont typeface="+mj-lt"/>
              <a:buAutoNum type="alphaLcParenR"/>
            </a:pPr>
            <a:r>
              <a:rPr lang="en-US" dirty="0" smtClean="0"/>
              <a:t>Acute </a:t>
            </a:r>
            <a:r>
              <a:rPr lang="en-US" dirty="0"/>
              <a:t>tubular </a:t>
            </a:r>
            <a:r>
              <a:rPr lang="en-US" dirty="0" smtClean="0"/>
              <a:t>injury</a:t>
            </a:r>
            <a:endParaRPr lang="en-US" dirty="0"/>
          </a:p>
        </p:txBody>
      </p:sp>
    </p:spTree>
    <p:extLst>
      <p:ext uri="{BB962C8B-B14F-4D97-AF65-F5344CB8AC3E}">
        <p14:creationId xmlns:p14="http://schemas.microsoft.com/office/powerpoint/2010/main" val="39456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DeKAF</a:t>
            </a:r>
            <a:r>
              <a:rPr lang="en-US" dirty="0" smtClean="0"/>
              <a:t> C4d+ Phenotype</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856913623"/>
              </p:ext>
            </p:extLst>
          </p:nvPr>
        </p:nvGraphicFramePr>
        <p:xfrm>
          <a:off x="457200" y="1464538"/>
          <a:ext cx="8237912" cy="3755161"/>
        </p:xfrm>
        <a:graphic>
          <a:graphicData uri="http://schemas.openxmlformats.org/drawingml/2006/table">
            <a:tbl>
              <a:tblPr firstRow="1" bandRow="1">
                <a:tableStyleId>{F5AB1C69-6EDB-4FF4-983F-18BD219EF322}</a:tableStyleId>
              </a:tblPr>
              <a:tblGrid>
                <a:gridCol w="2059478"/>
                <a:gridCol w="2059478"/>
                <a:gridCol w="2059478"/>
                <a:gridCol w="2059478"/>
              </a:tblGrid>
              <a:tr h="890399">
                <a:tc>
                  <a:txBody>
                    <a:bodyPr/>
                    <a:lstStyle/>
                    <a:p>
                      <a:r>
                        <a:rPr lang="en-US" sz="1700" dirty="0" smtClean="0">
                          <a:latin typeface="Arial" pitchFamily="34" charset="0"/>
                          <a:cs typeface="Arial" pitchFamily="34" charset="0"/>
                        </a:rPr>
                        <a:t>No</a:t>
                      </a:r>
                      <a:r>
                        <a:rPr lang="en-US" sz="1700" baseline="0" dirty="0" smtClean="0">
                          <a:latin typeface="Arial" pitchFamily="34" charset="0"/>
                          <a:cs typeface="Arial" pitchFamily="34" charset="0"/>
                        </a:rPr>
                        <a:t> C4d/No DSA </a:t>
                      </a:r>
                    </a:p>
                    <a:p>
                      <a:r>
                        <a:rPr lang="en-US" sz="1700" baseline="0" dirty="0" smtClean="0">
                          <a:latin typeface="Arial" pitchFamily="34" charset="0"/>
                          <a:cs typeface="Arial" pitchFamily="34" charset="0"/>
                        </a:rPr>
                        <a:t>(n =74)</a:t>
                      </a:r>
                      <a:endParaRPr lang="en-US" sz="1700" dirty="0">
                        <a:latin typeface="Arial" pitchFamily="34" charset="0"/>
                        <a:cs typeface="Arial" pitchFamily="34" charset="0"/>
                      </a:endParaRPr>
                    </a:p>
                  </a:txBody>
                  <a:tcPr marT="91440" marB="91440" anchor="b"/>
                </a:tc>
                <a:tc>
                  <a:txBody>
                    <a:bodyPr/>
                    <a:lstStyle/>
                    <a:p>
                      <a:r>
                        <a:rPr lang="en-US" sz="1700" dirty="0" smtClean="0">
                          <a:latin typeface="Arial" pitchFamily="34" charset="0"/>
                          <a:cs typeface="Arial" pitchFamily="34" charset="0"/>
                        </a:rPr>
                        <a:t>Only DSA </a:t>
                      </a:r>
                    </a:p>
                    <a:p>
                      <a:r>
                        <a:rPr lang="en-US" sz="1700" dirty="0" smtClean="0">
                          <a:latin typeface="Arial" pitchFamily="34" charset="0"/>
                          <a:cs typeface="Arial" pitchFamily="34" charset="0"/>
                        </a:rPr>
                        <a:t>(n=31)</a:t>
                      </a:r>
                      <a:endParaRPr lang="en-US" sz="1700" dirty="0">
                        <a:latin typeface="Arial" pitchFamily="34" charset="0"/>
                        <a:cs typeface="Arial" pitchFamily="34" charset="0"/>
                      </a:endParaRPr>
                    </a:p>
                  </a:txBody>
                  <a:tcPr marT="91440" marB="91440" anchor="b"/>
                </a:tc>
                <a:tc>
                  <a:txBody>
                    <a:bodyPr/>
                    <a:lstStyle/>
                    <a:p>
                      <a:r>
                        <a:rPr lang="en-US" sz="1700" dirty="0" smtClean="0">
                          <a:latin typeface="Arial" pitchFamily="34" charset="0"/>
                          <a:cs typeface="Arial" pitchFamily="34" charset="0"/>
                        </a:rPr>
                        <a:t>Only C4d </a:t>
                      </a:r>
                    </a:p>
                    <a:p>
                      <a:r>
                        <a:rPr lang="en-US" sz="1700" dirty="0" smtClean="0">
                          <a:latin typeface="Arial" pitchFamily="34" charset="0"/>
                          <a:cs typeface="Arial" pitchFamily="34" charset="0"/>
                        </a:rPr>
                        <a:t>(n=28)</a:t>
                      </a:r>
                      <a:endParaRPr lang="en-US" sz="1700" dirty="0">
                        <a:latin typeface="Arial" pitchFamily="34" charset="0"/>
                        <a:cs typeface="Arial" pitchFamily="34" charset="0"/>
                      </a:endParaRPr>
                    </a:p>
                  </a:txBody>
                  <a:tcPr marT="91440" marB="91440" anchor="b"/>
                </a:tc>
                <a:tc>
                  <a:txBody>
                    <a:bodyPr/>
                    <a:lstStyle/>
                    <a:p>
                      <a:r>
                        <a:rPr lang="en-US" sz="1700" dirty="0" smtClean="0">
                          <a:latin typeface="Arial" pitchFamily="34" charset="0"/>
                          <a:cs typeface="Arial" pitchFamily="34" charset="0"/>
                        </a:rPr>
                        <a:t>Both C4d</a:t>
                      </a:r>
                      <a:r>
                        <a:rPr lang="en-US" sz="1700" baseline="0" dirty="0" smtClean="0">
                          <a:latin typeface="Arial" pitchFamily="34" charset="0"/>
                          <a:cs typeface="Arial" pitchFamily="34" charset="0"/>
                        </a:rPr>
                        <a:t> </a:t>
                      </a:r>
                      <a:r>
                        <a:rPr lang="en-US" sz="1700" baseline="0" smtClean="0">
                          <a:latin typeface="Arial" pitchFamily="34" charset="0"/>
                          <a:cs typeface="Arial" pitchFamily="34" charset="0"/>
                        </a:rPr>
                        <a:t>and DSA (n=40</a:t>
                      </a:r>
                      <a:r>
                        <a:rPr lang="en-US" sz="1700" baseline="0" dirty="0" smtClean="0">
                          <a:latin typeface="Arial" pitchFamily="34" charset="0"/>
                          <a:cs typeface="Arial" pitchFamily="34" charset="0"/>
                        </a:rPr>
                        <a:t>)</a:t>
                      </a:r>
                      <a:endParaRPr lang="en-US" sz="1700" dirty="0">
                        <a:latin typeface="Arial" pitchFamily="34" charset="0"/>
                        <a:cs typeface="Arial" pitchFamily="34" charset="0"/>
                      </a:endParaRPr>
                    </a:p>
                  </a:txBody>
                  <a:tcPr marT="91440" marB="91440" anchor="b"/>
                </a:tc>
              </a:tr>
              <a:tr h="2864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u="none" strike="noStrike" kern="1200" baseline="0" dirty="0" smtClean="0">
                          <a:latin typeface="Arial" pitchFamily="34" charset="0"/>
                          <a:cs typeface="Arial" pitchFamily="34" charset="0"/>
                        </a:rPr>
                        <a:t>This is the  phenotype that would implicate CNI </a:t>
                      </a:r>
                      <a:r>
                        <a:rPr lang="en-US" sz="1700" u="none" strike="noStrike" kern="1200" baseline="0" dirty="0" err="1" smtClean="0">
                          <a:latin typeface="Arial" pitchFamily="34" charset="0"/>
                          <a:cs typeface="Arial" pitchFamily="34" charset="0"/>
                        </a:rPr>
                        <a:t>nephrotoxicity</a:t>
                      </a:r>
                      <a:r>
                        <a:rPr lang="en-US" sz="1700" u="none" strike="noStrike" kern="1200" baseline="0" dirty="0" smtClean="0">
                          <a:latin typeface="Arial" pitchFamily="34" charset="0"/>
                          <a:cs typeface="Arial" pitchFamily="34" charset="0"/>
                        </a:rPr>
                        <a:t>, yet graft loss within 3 years of follow-up  relatively</a:t>
                      </a:r>
                    </a:p>
                    <a:p>
                      <a:r>
                        <a:rPr lang="en-US" sz="1700" u="none" strike="noStrike" kern="1200" baseline="0" dirty="0" smtClean="0">
                          <a:latin typeface="Arial" pitchFamily="34" charset="0"/>
                          <a:cs typeface="Arial" pitchFamily="34" charset="0"/>
                        </a:rPr>
                        <a:t>uncommon</a:t>
                      </a:r>
                      <a:endParaRPr lang="en-US" sz="1700" b="0" i="0" u="none" strike="noStrike" kern="1200" baseline="0" dirty="0" smtClean="0">
                        <a:solidFill>
                          <a:schemeClr val="tx1"/>
                        </a:solidFill>
                        <a:latin typeface="Arial" pitchFamily="34" charset="0"/>
                        <a:ea typeface="+mn-ea"/>
                        <a:cs typeface="Arial" pitchFamily="34" charset="0"/>
                      </a:endParaRPr>
                    </a:p>
                  </a:txBody>
                  <a:tcPr marT="91440" marB="91440"/>
                </a:tc>
                <a:tc>
                  <a:txBody>
                    <a:bodyPr/>
                    <a:lstStyle/>
                    <a:p>
                      <a:r>
                        <a:rPr lang="en-US" sz="1700" dirty="0" smtClean="0">
                          <a:latin typeface="Arial" pitchFamily="34" charset="0"/>
                          <a:cs typeface="Arial" pitchFamily="34" charset="0"/>
                        </a:rPr>
                        <a:t>Reactive</a:t>
                      </a:r>
                      <a:r>
                        <a:rPr lang="en-US" sz="1700" baseline="0" dirty="0" smtClean="0">
                          <a:latin typeface="Arial" pitchFamily="34" charset="0"/>
                          <a:cs typeface="Arial" pitchFamily="34" charset="0"/>
                        </a:rPr>
                        <a:t> but not as reactive as DSA +Cd4+ group</a:t>
                      </a:r>
                      <a:endParaRPr lang="en-US" sz="1700" dirty="0">
                        <a:latin typeface="Arial" pitchFamily="34" charset="0"/>
                        <a:cs typeface="Arial" pitchFamily="34" charset="0"/>
                      </a:endParaRPr>
                    </a:p>
                  </a:txBody>
                  <a:tcPr marT="91440" marB="91440"/>
                </a:tc>
                <a:tc gridSpan="2">
                  <a:txBody>
                    <a:bodyPr/>
                    <a:lstStyle/>
                    <a:p>
                      <a:r>
                        <a:rPr lang="en-US" sz="1700" dirty="0" smtClean="0">
                          <a:latin typeface="Arial" pitchFamily="34" charset="0"/>
                          <a:cs typeface="Arial" pitchFamily="34" charset="0"/>
                        </a:rPr>
                        <a:t>C4d</a:t>
                      </a:r>
                      <a:r>
                        <a:rPr lang="en-US" sz="1700" baseline="0" dirty="0" smtClean="0">
                          <a:latin typeface="Arial" pitchFamily="34" charset="0"/>
                          <a:cs typeface="Arial" pitchFamily="34" charset="0"/>
                        </a:rPr>
                        <a:t>+ </a:t>
                      </a:r>
                      <a:r>
                        <a:rPr lang="en-US" sz="1700" dirty="0" smtClean="0">
                          <a:latin typeface="Arial" pitchFamily="34" charset="0"/>
                          <a:cs typeface="Arial" pitchFamily="34" charset="0"/>
                        </a:rPr>
                        <a:t>groups </a:t>
                      </a:r>
                      <a:r>
                        <a:rPr lang="en-US" sz="1700" u="none" strike="noStrike" kern="1200" baseline="0" dirty="0" smtClean="0">
                          <a:latin typeface="Arial" pitchFamily="34" charset="0"/>
                          <a:cs typeface="Arial" pitchFamily="34" charset="0"/>
                        </a:rPr>
                        <a:t>patients progressed more rapidly to allograft failure than both C4d‒</a:t>
                      </a:r>
                    </a:p>
                    <a:p>
                      <a:endParaRPr lang="en-US" sz="1700" u="none" strike="noStrike" kern="1200" baseline="0" dirty="0" smtClean="0">
                        <a:latin typeface="Arial" pitchFamily="34" charset="0"/>
                        <a:cs typeface="Arial" pitchFamily="34" charset="0"/>
                      </a:endParaRPr>
                    </a:p>
                    <a:p>
                      <a:r>
                        <a:rPr lang="en-US" sz="1700" u="none" strike="noStrike" kern="1200" baseline="0" dirty="0" smtClean="0">
                          <a:latin typeface="Arial" pitchFamily="34" charset="0"/>
                          <a:cs typeface="Arial" pitchFamily="34" charset="0"/>
                        </a:rPr>
                        <a:t>Adjusting for inflammation did not change outcome</a:t>
                      </a:r>
                      <a:endParaRPr lang="en-US" sz="1700" dirty="0">
                        <a:latin typeface="Arial" pitchFamily="34" charset="0"/>
                        <a:cs typeface="Arial" pitchFamily="34" charset="0"/>
                      </a:endParaRPr>
                    </a:p>
                  </a:txBody>
                  <a:tcPr marT="91440" marB="91440"/>
                </a:tc>
                <a:tc hMerge="1">
                  <a:txBody>
                    <a:bodyPr/>
                    <a:lstStyle/>
                    <a:p>
                      <a:endParaRPr lang="en-US" dirty="0"/>
                    </a:p>
                  </a:txBody>
                  <a:tcPr anchor="ctr"/>
                </a:tc>
              </a:tr>
            </a:tbl>
          </a:graphicData>
        </a:graphic>
      </p:graphicFrame>
      <p:sp>
        <p:nvSpPr>
          <p:cNvPr id="6" name="Rectangle 5"/>
          <p:cNvSpPr/>
          <p:nvPr/>
        </p:nvSpPr>
        <p:spPr>
          <a:xfrm>
            <a:off x="76200" y="6399525"/>
            <a:ext cx="6429376" cy="230832"/>
          </a:xfrm>
          <a:prstGeom prst="rect">
            <a:avLst/>
          </a:prstGeom>
        </p:spPr>
        <p:txBody>
          <a:bodyPr wrap="square">
            <a:spAutoFit/>
          </a:bodyPr>
          <a:lstStyle/>
          <a:p>
            <a:pPr marL="117475" indent="-117475"/>
            <a:r>
              <a:rPr lang="da-DK" sz="900" dirty="0" smtClean="0">
                <a:latin typeface="Arial" pitchFamily="34" charset="0"/>
                <a:cs typeface="Arial" pitchFamily="34" charset="0"/>
              </a:rPr>
              <a:t>1. Gaston RS, et al. </a:t>
            </a:r>
            <a:r>
              <a:rPr lang="da-DK" sz="900" i="1" dirty="0" smtClean="0">
                <a:latin typeface="Arial" pitchFamily="34" charset="0"/>
                <a:cs typeface="Arial" pitchFamily="34" charset="0"/>
              </a:rPr>
              <a:t>Transplantation</a:t>
            </a:r>
            <a:r>
              <a:rPr lang="da-DK" sz="900" dirty="0" smtClean="0">
                <a:latin typeface="Arial" pitchFamily="34" charset="0"/>
                <a:cs typeface="Arial" pitchFamily="34" charset="0"/>
              </a:rPr>
              <a:t>. Jul 15 2010;90(1):68-74.</a:t>
            </a:r>
          </a:p>
        </p:txBody>
      </p:sp>
      <p:sp>
        <p:nvSpPr>
          <p:cNvPr id="3" name="TextBox 2"/>
          <p:cNvSpPr txBox="1"/>
          <p:nvPr/>
        </p:nvSpPr>
        <p:spPr>
          <a:xfrm>
            <a:off x="76200" y="5776277"/>
            <a:ext cx="3695700" cy="738664"/>
          </a:xfrm>
          <a:prstGeom prst="rect">
            <a:avLst/>
          </a:prstGeom>
          <a:noFill/>
        </p:spPr>
        <p:txBody>
          <a:bodyPr wrap="square" rtlCol="0">
            <a:spAutoFit/>
          </a:bodyPr>
          <a:lstStyle/>
          <a:p>
            <a:r>
              <a:rPr lang="en-US" sz="1050" dirty="0" smtClean="0"/>
              <a:t>Abbreviations: </a:t>
            </a:r>
          </a:p>
          <a:p>
            <a:r>
              <a:rPr lang="en-US" sz="1050" dirty="0" smtClean="0"/>
              <a:t>CNI- Calcineurin Inhibitor</a:t>
            </a:r>
          </a:p>
          <a:p>
            <a:r>
              <a:rPr lang="en-US" sz="1050" dirty="0" smtClean="0"/>
              <a:t>Cd4 – Complement 4d </a:t>
            </a:r>
          </a:p>
          <a:p>
            <a:r>
              <a:rPr lang="en-US" sz="1050" dirty="0" smtClean="0"/>
              <a:t>DSA – Donor Specific Antibody</a:t>
            </a:r>
            <a:endParaRPr lang="en-US" sz="1050" dirty="0"/>
          </a:p>
        </p:txBody>
      </p:sp>
    </p:spTree>
    <p:extLst>
      <p:ext uri="{BB962C8B-B14F-4D97-AF65-F5344CB8AC3E}">
        <p14:creationId xmlns:p14="http://schemas.microsoft.com/office/powerpoint/2010/main" val="1120051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Cd4- Phenotype - Impact to Banff Guidelines</a:t>
            </a:r>
            <a:endParaRPr lang="en-US" dirty="0"/>
          </a:p>
        </p:txBody>
      </p:sp>
      <p:sp>
        <p:nvSpPr>
          <p:cNvPr id="3" name="Content Placeholder 2"/>
          <p:cNvSpPr>
            <a:spLocks noGrp="1"/>
          </p:cNvSpPr>
          <p:nvPr>
            <p:ph idx="1"/>
          </p:nvPr>
        </p:nvSpPr>
        <p:spPr/>
        <p:txBody>
          <a:bodyPr>
            <a:normAutofit/>
          </a:bodyPr>
          <a:lstStyle/>
          <a:p>
            <a:r>
              <a:rPr lang="en-US" dirty="0"/>
              <a:t>Sis and Halloran identified C4d negative phenotype</a:t>
            </a:r>
            <a:r>
              <a:rPr lang="en-US" baseline="30000" dirty="0"/>
              <a:t>2</a:t>
            </a:r>
            <a:endParaRPr lang="en-US" dirty="0"/>
          </a:p>
          <a:p>
            <a:pPr lvl="1"/>
            <a:r>
              <a:rPr lang="en-US" dirty="0"/>
              <a:t>Twice as common as C4d-positive ABMR</a:t>
            </a:r>
          </a:p>
          <a:p>
            <a:pPr lvl="1"/>
            <a:r>
              <a:rPr lang="en-US" dirty="0"/>
              <a:t>C4d staining, although very useful, is insensitive for detecting ABMR</a:t>
            </a:r>
            <a:endParaRPr lang="en-US" sz="1800" dirty="0"/>
          </a:p>
          <a:p>
            <a:r>
              <a:rPr lang="en-US" dirty="0" smtClean="0"/>
              <a:t>C4d negative cases with anti-HLA and microcirculation  are identified as ‘suspicious for ABMR’</a:t>
            </a:r>
            <a:r>
              <a:rPr lang="en-US" baseline="30000" dirty="0" smtClean="0"/>
              <a:t>1</a:t>
            </a:r>
          </a:p>
          <a:p>
            <a:r>
              <a:rPr lang="en-US" dirty="0" err="1" smtClean="0"/>
              <a:t>Einecke</a:t>
            </a:r>
            <a:r>
              <a:rPr lang="en-US" dirty="0" smtClean="0"/>
              <a:t> et al., suggest that they be designated ABMR given the similarities in microcirculation lesions and prognosis</a:t>
            </a:r>
            <a:r>
              <a:rPr lang="en-US" baseline="30000" dirty="0" smtClean="0"/>
              <a:t>1,2</a:t>
            </a:r>
            <a:endParaRPr lang="en-US" dirty="0" smtClean="0"/>
          </a:p>
          <a:p>
            <a:r>
              <a:rPr lang="en-US" dirty="0" smtClean="0"/>
              <a:t>These histologic features may occur at an early stage in the progression of antibody mediated graft injury</a:t>
            </a:r>
            <a:r>
              <a:rPr lang="en-US" baseline="30000" dirty="0" smtClean="0"/>
              <a:t>1</a:t>
            </a:r>
            <a:endParaRPr lang="en-US" dirty="0"/>
          </a:p>
        </p:txBody>
      </p:sp>
      <p:sp>
        <p:nvSpPr>
          <p:cNvPr id="5" name="Rectangle 4"/>
          <p:cNvSpPr/>
          <p:nvPr/>
        </p:nvSpPr>
        <p:spPr>
          <a:xfrm>
            <a:off x="0" y="6413575"/>
            <a:ext cx="5102352" cy="507831"/>
          </a:xfrm>
          <a:prstGeom prst="rect">
            <a:avLst/>
          </a:prstGeom>
        </p:spPr>
        <p:txBody>
          <a:bodyPr wrap="square">
            <a:spAutoFit/>
          </a:bodyPr>
          <a:lstStyle/>
          <a:p>
            <a:pPr marL="171450" indent="-171450">
              <a:buFont typeface="+mj-lt"/>
              <a:buAutoNum type="arabicPeriod"/>
            </a:pPr>
            <a:r>
              <a:rPr lang="en-US" sz="900" dirty="0" err="1" smtClean="0">
                <a:latin typeface="Arial" pitchFamily="34" charset="0"/>
                <a:cs typeface="Arial" pitchFamily="34" charset="0"/>
              </a:rPr>
              <a:t>Einecke</a:t>
            </a:r>
            <a:r>
              <a:rPr lang="en-US" sz="900" dirty="0" smtClean="0">
                <a:latin typeface="Arial" pitchFamily="34" charset="0"/>
                <a:cs typeface="Arial" pitchFamily="34" charset="0"/>
              </a:rPr>
              <a:t> G, et al. </a:t>
            </a:r>
            <a:r>
              <a:rPr lang="en-US" sz="900" i="1" dirty="0" smtClean="0">
                <a:latin typeface="Arial" pitchFamily="34" charset="0"/>
                <a:cs typeface="Arial" pitchFamily="34" charset="0"/>
              </a:rPr>
              <a:t>Am J Transplant</a:t>
            </a:r>
            <a:r>
              <a:rPr lang="en-US" sz="900" dirty="0" smtClean="0">
                <a:latin typeface="Arial" pitchFamily="34" charset="0"/>
                <a:cs typeface="Arial" pitchFamily="34" charset="0"/>
              </a:rPr>
              <a:t>. 2009; 9: 2520–2531.</a:t>
            </a:r>
          </a:p>
          <a:p>
            <a:pPr marL="171450" indent="-171450">
              <a:buFont typeface="+mj-lt"/>
              <a:buAutoNum type="arabicPeriod"/>
            </a:pPr>
            <a:r>
              <a:rPr lang="en-US" sz="900" dirty="0" err="1" smtClean="0">
                <a:latin typeface="Arial" pitchFamily="34" charset="0"/>
                <a:cs typeface="Arial" pitchFamily="34" charset="0"/>
              </a:rPr>
              <a:t>Einecke</a:t>
            </a:r>
            <a:r>
              <a:rPr lang="en-US" sz="900" dirty="0" smtClean="0">
                <a:latin typeface="Arial" pitchFamily="34" charset="0"/>
                <a:cs typeface="Arial" pitchFamily="34" charset="0"/>
              </a:rPr>
              <a:t> G, et al. </a:t>
            </a:r>
            <a:r>
              <a:rPr lang="en-US" sz="900" i="1" dirty="0" smtClean="0">
                <a:latin typeface="Arial" pitchFamily="34" charset="0"/>
                <a:cs typeface="Arial" pitchFamily="34" charset="0"/>
              </a:rPr>
              <a:t>Am J Transplant. </a:t>
            </a:r>
            <a:r>
              <a:rPr lang="en-US" sz="900" dirty="0" smtClean="0">
                <a:latin typeface="Arial" pitchFamily="34" charset="0"/>
                <a:cs typeface="Arial" pitchFamily="34" charset="0"/>
              </a:rPr>
              <a:t>2010; 10:953.</a:t>
            </a:r>
          </a:p>
          <a:p>
            <a:pPr marL="171450" indent="-171450">
              <a:buFont typeface="+mj-lt"/>
              <a:buAutoNum type="arabicPeriod"/>
            </a:pPr>
            <a:endParaRPr lang="en-US" sz="900" dirty="0" smtClean="0">
              <a:latin typeface="Arial" pitchFamily="34" charset="0"/>
              <a:cs typeface="Arial" pitchFamily="34" charset="0"/>
            </a:endParaRPr>
          </a:p>
        </p:txBody>
      </p:sp>
    </p:spTree>
    <p:extLst>
      <p:ext uri="{BB962C8B-B14F-4D97-AF65-F5344CB8AC3E}">
        <p14:creationId xmlns:p14="http://schemas.microsoft.com/office/powerpoint/2010/main" val="3907358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Algorithm for ABMR Detection</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0456" y="1549400"/>
            <a:ext cx="4663644" cy="3319119"/>
          </a:xfrm>
        </p:spPr>
      </p:pic>
      <p:sp>
        <p:nvSpPr>
          <p:cNvPr id="3" name="Content Placeholder 2"/>
          <p:cNvSpPr>
            <a:spLocks noGrp="1"/>
          </p:cNvSpPr>
          <p:nvPr>
            <p:ph sz="half" idx="2"/>
          </p:nvPr>
        </p:nvSpPr>
        <p:spPr/>
        <p:txBody>
          <a:bodyPr>
            <a:normAutofit fontScale="85000" lnSpcReduction="20000"/>
          </a:bodyPr>
          <a:lstStyle/>
          <a:p>
            <a:r>
              <a:rPr lang="en-US" dirty="0" smtClean="0"/>
              <a:t>Microcirculation inflammation was the first Banff histology marker for ABMR, followed by Cd4 staining</a:t>
            </a:r>
          </a:p>
          <a:p>
            <a:r>
              <a:rPr lang="en-US" dirty="0" smtClean="0"/>
              <a:t>In order to capture instances where there is inflammation, possible DSA presence, but C4d negative stains, a new algorithm was created </a:t>
            </a:r>
          </a:p>
          <a:p>
            <a:r>
              <a:rPr lang="en-US" dirty="0" smtClean="0"/>
              <a:t>It suggests the best predictor of DSA is a scoring system that weights </a:t>
            </a:r>
            <a:r>
              <a:rPr lang="en-US" dirty="0" err="1" smtClean="0"/>
              <a:t>glomerulitis</a:t>
            </a:r>
            <a:r>
              <a:rPr lang="en-US" dirty="0" smtClean="0"/>
              <a:t> (g) + </a:t>
            </a:r>
            <a:r>
              <a:rPr lang="en-US" dirty="0" err="1" smtClean="0"/>
              <a:t>peritubluar</a:t>
            </a:r>
            <a:r>
              <a:rPr lang="en-US" dirty="0" smtClean="0"/>
              <a:t> </a:t>
            </a:r>
            <a:r>
              <a:rPr lang="en-US" dirty="0" err="1" smtClean="0"/>
              <a:t>capillaritis</a:t>
            </a:r>
            <a:r>
              <a:rPr lang="en-US" dirty="0" smtClean="0"/>
              <a:t> (</a:t>
            </a:r>
            <a:r>
              <a:rPr lang="en-US" dirty="0" err="1" smtClean="0"/>
              <a:t>ptc</a:t>
            </a:r>
            <a:r>
              <a:rPr lang="en-US" dirty="0" smtClean="0"/>
              <a:t>) and factors in time post-transplant followed by presence of C4d</a:t>
            </a:r>
          </a:p>
          <a:p>
            <a:endParaRPr lang="en-US" dirty="0"/>
          </a:p>
        </p:txBody>
      </p:sp>
      <p:sp>
        <p:nvSpPr>
          <p:cNvPr id="6" name="Rectangle 5"/>
          <p:cNvSpPr/>
          <p:nvPr/>
        </p:nvSpPr>
        <p:spPr>
          <a:xfrm>
            <a:off x="76200" y="6537754"/>
            <a:ext cx="6429376" cy="230832"/>
          </a:xfrm>
          <a:prstGeom prst="rect">
            <a:avLst/>
          </a:prstGeom>
        </p:spPr>
        <p:txBody>
          <a:bodyPr wrap="square">
            <a:spAutoFit/>
          </a:bodyPr>
          <a:lstStyle/>
          <a:p>
            <a:pPr marL="117475" indent="-117475"/>
            <a:r>
              <a:rPr lang="da-DK" sz="900" dirty="0" smtClean="0">
                <a:latin typeface="Arial" pitchFamily="34" charset="0"/>
                <a:cs typeface="Arial" pitchFamily="34" charset="0"/>
              </a:rPr>
              <a:t>1. Sis, B, et al. </a:t>
            </a:r>
            <a:r>
              <a:rPr lang="da-DK" sz="900" i="1" dirty="0" smtClean="0">
                <a:latin typeface="Arial" pitchFamily="34" charset="0"/>
                <a:cs typeface="Arial" pitchFamily="34" charset="0"/>
              </a:rPr>
              <a:t>Am J  Transplant </a:t>
            </a:r>
            <a:r>
              <a:rPr lang="da-DK" sz="900" dirty="0" smtClean="0">
                <a:latin typeface="Arial" pitchFamily="34" charset="0"/>
                <a:cs typeface="Arial" pitchFamily="34" charset="0"/>
              </a:rPr>
              <a:t>2012; 12: 1168–1179. </a:t>
            </a:r>
          </a:p>
        </p:txBody>
      </p:sp>
      <p:sp>
        <p:nvSpPr>
          <p:cNvPr id="4" name="TextBox 3"/>
          <p:cNvSpPr txBox="1"/>
          <p:nvPr/>
        </p:nvSpPr>
        <p:spPr>
          <a:xfrm>
            <a:off x="76200" y="6083300"/>
            <a:ext cx="2794000" cy="415498"/>
          </a:xfrm>
          <a:prstGeom prst="rect">
            <a:avLst/>
          </a:prstGeom>
          <a:noFill/>
        </p:spPr>
        <p:txBody>
          <a:bodyPr wrap="square" rtlCol="0">
            <a:spAutoFit/>
          </a:bodyPr>
          <a:lstStyle/>
          <a:p>
            <a:r>
              <a:rPr lang="en-US" sz="1050" dirty="0" smtClean="0"/>
              <a:t>Abbreviation</a:t>
            </a:r>
          </a:p>
          <a:p>
            <a:r>
              <a:rPr lang="en-US" sz="1050" dirty="0" smtClean="0"/>
              <a:t>DSA – Donor Specific Antibody </a:t>
            </a:r>
            <a:endParaRPr lang="en-US" sz="1050" dirty="0"/>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Clinical Relevance of New Developments</a:t>
            </a:r>
            <a:endParaRPr lang="en-US" dirty="0"/>
          </a:p>
        </p:txBody>
      </p:sp>
      <p:sp>
        <p:nvSpPr>
          <p:cNvPr id="6" name="Content Placeholder 5"/>
          <p:cNvSpPr>
            <a:spLocks noGrp="1"/>
          </p:cNvSpPr>
          <p:nvPr>
            <p:ph idx="1"/>
          </p:nvPr>
        </p:nvSpPr>
        <p:spPr/>
        <p:txBody>
          <a:bodyPr/>
          <a:lstStyle/>
          <a:p>
            <a:r>
              <a:rPr lang="en-US" dirty="0" smtClean="0"/>
              <a:t>The goal is to refine diagnostics so that all instances of immune mediated rejection are caught</a:t>
            </a:r>
          </a:p>
          <a:p>
            <a:r>
              <a:rPr lang="en-US" dirty="0" smtClean="0"/>
              <a:t>To do this, much work still needs to be done and is being done presently with independents labs and Banff Working Groups</a:t>
            </a:r>
          </a:p>
          <a:p>
            <a:r>
              <a:rPr lang="en-US" dirty="0" smtClean="0"/>
              <a:t>Two key takeaways for clinical practice are:</a:t>
            </a:r>
          </a:p>
          <a:p>
            <a:pPr lvl="1"/>
            <a:r>
              <a:rPr lang="en-US" dirty="0" smtClean="0"/>
              <a:t>Immune mediated rejection is occurring more frequently than previously thought and that requires an adjustment away from looking at CNI therapy to prevent rejection</a:t>
            </a:r>
          </a:p>
          <a:p>
            <a:pPr lvl="1"/>
            <a:r>
              <a:rPr lang="en-US" dirty="0" smtClean="0"/>
              <a:t>Given the C4d negative phenotype in ABMR – if ABMR is suspected, but the C4d is negative, ABMR should no be ruled out from the differential diagnosis if the other markers are present </a:t>
            </a:r>
            <a:endParaRPr lang="en-US" dirty="0"/>
          </a:p>
        </p:txBody>
      </p:sp>
    </p:spTree>
    <p:extLst>
      <p:ext uri="{BB962C8B-B14F-4D97-AF65-F5344CB8AC3E}">
        <p14:creationId xmlns:p14="http://schemas.microsoft.com/office/powerpoint/2010/main" val="720318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Laboratory Diagnostics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642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Current State of Laboratory Diagnostics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545" y="1545169"/>
            <a:ext cx="7304314" cy="458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2927" y="6491198"/>
            <a:ext cx="2704587" cy="230832"/>
          </a:xfrm>
          <a:prstGeom prst="rect">
            <a:avLst/>
          </a:prstGeom>
        </p:spPr>
        <p:txBody>
          <a:bodyPr wrap="none">
            <a:spAutoFit/>
          </a:bodyPr>
          <a:lstStyle/>
          <a:p>
            <a:pPr marL="114300" lvl="0" indent="-114300">
              <a:buFont typeface="+mj-lt"/>
              <a:buAutoNum type="arabicPeriod"/>
            </a:pPr>
            <a:r>
              <a:rPr lang="en-US" sz="900" dirty="0" err="1" smtClean="0">
                <a:latin typeface="Arial" pitchFamily="34" charset="0"/>
                <a:cs typeface="Arial" pitchFamily="34" charset="0"/>
              </a:rPr>
              <a:t>Marfo</a:t>
            </a:r>
            <a:r>
              <a:rPr lang="en-US" sz="900" dirty="0" smtClean="0">
                <a:latin typeface="Arial" pitchFamily="34" charset="0"/>
                <a:cs typeface="Arial" pitchFamily="34" charset="0"/>
              </a:rPr>
              <a:t> K. </a:t>
            </a:r>
            <a:r>
              <a:rPr lang="en-US" sz="900" i="1" dirty="0" err="1" smtClean="0">
                <a:latin typeface="Arial" pitchFamily="34" charset="0"/>
                <a:cs typeface="Arial" pitchFamily="34" charset="0"/>
              </a:rPr>
              <a:t>Clin</a:t>
            </a:r>
            <a:r>
              <a:rPr lang="en-US" sz="900" i="1" dirty="0" smtClean="0">
                <a:latin typeface="Arial" pitchFamily="34" charset="0"/>
                <a:cs typeface="Arial" pitchFamily="34" charset="0"/>
              </a:rPr>
              <a:t> J Am Soc </a:t>
            </a:r>
            <a:r>
              <a:rPr lang="en-US" sz="900" i="1" dirty="0" err="1" smtClean="0">
                <a:latin typeface="Arial" pitchFamily="34" charset="0"/>
                <a:cs typeface="Arial" pitchFamily="34" charset="0"/>
              </a:rPr>
              <a:t>Nephrol</a:t>
            </a:r>
            <a:r>
              <a:rPr lang="en-US" sz="900" i="1" dirty="0" smtClean="0">
                <a:latin typeface="Arial" pitchFamily="34" charset="0"/>
                <a:cs typeface="Arial" pitchFamily="34" charset="0"/>
              </a:rPr>
              <a:t> </a:t>
            </a:r>
            <a:r>
              <a:rPr lang="en-US" sz="900" dirty="0" smtClean="0">
                <a:latin typeface="Arial" pitchFamily="34" charset="0"/>
                <a:cs typeface="Arial" pitchFamily="34" charset="0"/>
              </a:rPr>
              <a:t>2011 922-936.</a:t>
            </a:r>
          </a:p>
        </p:txBody>
      </p:sp>
    </p:spTree>
    <p:extLst>
      <p:ext uri="{BB962C8B-B14F-4D97-AF65-F5344CB8AC3E}">
        <p14:creationId xmlns:p14="http://schemas.microsoft.com/office/powerpoint/2010/main" val="189123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Updates to the Diagnostic Repertoire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critical outcome of a better understanding of the MOD of immunologic injury is the ability to update detection and diagnostic assays</a:t>
            </a:r>
            <a:r>
              <a:rPr lang="en-US" baseline="30000" dirty="0" smtClean="0"/>
              <a:t>1</a:t>
            </a:r>
          </a:p>
          <a:p>
            <a:r>
              <a:rPr lang="en-US" dirty="0" smtClean="0"/>
              <a:t>New </a:t>
            </a:r>
            <a:r>
              <a:rPr lang="en-US" dirty="0"/>
              <a:t>diagnostics:</a:t>
            </a:r>
          </a:p>
          <a:p>
            <a:pPr lvl="1"/>
            <a:r>
              <a:rPr lang="en-US" dirty="0"/>
              <a:t>Endothelial gene expression is a sensitive and specific method to diagnose ABMR and predict graft </a:t>
            </a:r>
            <a:r>
              <a:rPr lang="en-US" dirty="0" smtClean="0"/>
              <a:t>outcomes</a:t>
            </a:r>
            <a:r>
              <a:rPr lang="en-US" sz="2400" baseline="30000" dirty="0" smtClean="0"/>
              <a:t>2</a:t>
            </a:r>
          </a:p>
          <a:p>
            <a:pPr lvl="1"/>
            <a:r>
              <a:rPr lang="en-US" dirty="0" smtClean="0"/>
              <a:t>C1q-Fixing </a:t>
            </a:r>
            <a:r>
              <a:rPr lang="en-US" dirty="0"/>
              <a:t>HLA antibodies have been shown to be </a:t>
            </a:r>
            <a:r>
              <a:rPr lang="en-US" dirty="0" smtClean="0"/>
              <a:t>specific for detecting late graft failure and transplant glomerulopathy</a:t>
            </a:r>
            <a:r>
              <a:rPr lang="en-US" sz="2400" baseline="30000" dirty="0" smtClean="0"/>
              <a:t>3</a:t>
            </a:r>
            <a:r>
              <a:rPr lang="en-US" dirty="0" smtClean="0"/>
              <a:t> </a:t>
            </a:r>
            <a:endParaRPr lang="en-US" dirty="0"/>
          </a:p>
          <a:p>
            <a:pPr lvl="1"/>
            <a:r>
              <a:rPr lang="en-US" dirty="0"/>
              <a:t>RNA genetic markers of </a:t>
            </a:r>
            <a:r>
              <a:rPr lang="en-US" dirty="0" err="1" smtClean="0"/>
              <a:t>Tregs</a:t>
            </a:r>
            <a:r>
              <a:rPr lang="en-US" dirty="0" smtClean="0"/>
              <a:t> which targets FoxP3</a:t>
            </a:r>
            <a:r>
              <a:rPr lang="en-US" baseline="30000" dirty="0" smtClean="0"/>
              <a:t>4,5</a:t>
            </a:r>
            <a:endParaRPr lang="en-US" baseline="30000" dirty="0"/>
          </a:p>
          <a:p>
            <a:r>
              <a:rPr lang="en-US" dirty="0" smtClean="0"/>
              <a:t>Diagnostics </a:t>
            </a:r>
            <a:r>
              <a:rPr lang="en-US" dirty="0"/>
              <a:t>being reevaluated:</a:t>
            </a:r>
          </a:p>
          <a:p>
            <a:pPr lvl="1"/>
            <a:r>
              <a:rPr lang="en-US" dirty="0"/>
              <a:t>Inflammatory </a:t>
            </a:r>
            <a:r>
              <a:rPr lang="en-US" dirty="0" smtClean="0"/>
              <a:t>markers</a:t>
            </a:r>
            <a:endParaRPr lang="en-US" dirty="0"/>
          </a:p>
          <a:p>
            <a:pPr lvl="2"/>
            <a:r>
              <a:rPr lang="en-US" dirty="0"/>
              <a:t>Associated with poor prognosis in </a:t>
            </a:r>
            <a:r>
              <a:rPr lang="en-US" dirty="0" smtClean="0"/>
              <a:t>ABMR</a:t>
            </a:r>
            <a:r>
              <a:rPr lang="en-US" sz="2400" baseline="30000" dirty="0" smtClean="0"/>
              <a:t>6</a:t>
            </a:r>
            <a:endParaRPr lang="en-US" sz="2400" baseline="30000" dirty="0"/>
          </a:p>
          <a:p>
            <a:pPr lvl="2"/>
            <a:r>
              <a:rPr lang="en-US" dirty="0" smtClean="0"/>
              <a:t>But have some </a:t>
            </a:r>
            <a:r>
              <a:rPr lang="en-US" dirty="0"/>
              <a:t>association with good prognosis in TCMR, if there is no presence of </a:t>
            </a:r>
            <a:r>
              <a:rPr lang="en-US" dirty="0" smtClean="0"/>
              <a:t>ABMR</a:t>
            </a:r>
            <a:r>
              <a:rPr lang="en-US" baseline="30000" dirty="0" smtClean="0"/>
              <a:t>7</a:t>
            </a:r>
            <a:endParaRPr lang="en-US" baseline="30000" dirty="0"/>
          </a:p>
          <a:p>
            <a:pPr lvl="1"/>
            <a:r>
              <a:rPr lang="en-US" dirty="0"/>
              <a:t>C4d staining and serum creatinine </a:t>
            </a:r>
            <a:r>
              <a:rPr lang="en-US" dirty="0" smtClean="0"/>
              <a:t>alone are </a:t>
            </a:r>
            <a:r>
              <a:rPr lang="en-US" dirty="0"/>
              <a:t>not </a:t>
            </a:r>
            <a:r>
              <a:rPr lang="en-US" dirty="0" smtClean="0"/>
              <a:t>specific enough to catch all instances of ABMR</a:t>
            </a:r>
            <a:r>
              <a:rPr lang="en-US" baseline="30000" dirty="0" smtClean="0"/>
              <a:t>2,3,5</a:t>
            </a:r>
            <a:endParaRPr lang="en-US" dirty="0" smtClean="0"/>
          </a:p>
          <a:p>
            <a:pPr lvl="1"/>
            <a:endParaRPr lang="en-US" dirty="0"/>
          </a:p>
          <a:p>
            <a:endParaRPr lang="en-US" dirty="0"/>
          </a:p>
        </p:txBody>
      </p:sp>
      <p:sp>
        <p:nvSpPr>
          <p:cNvPr id="7" name="TextBox 6"/>
          <p:cNvSpPr txBox="1"/>
          <p:nvPr/>
        </p:nvSpPr>
        <p:spPr>
          <a:xfrm>
            <a:off x="0" y="5853879"/>
            <a:ext cx="8627683" cy="1623521"/>
          </a:xfrm>
          <a:prstGeom prst="rect">
            <a:avLst/>
          </a:prstGeom>
          <a:noFill/>
        </p:spPr>
        <p:txBody>
          <a:bodyPr wrap="square" rtlCol="0">
            <a:spAutoFit/>
          </a:bodyPr>
          <a:lstStyle/>
          <a:p>
            <a:pPr marL="114300" indent="-114300">
              <a:spcBef>
                <a:spcPts val="600"/>
              </a:spcBef>
              <a:buFont typeface="+mj-lt"/>
              <a:buAutoNum type="arabicPeriod"/>
              <a:defRPr/>
            </a:pPr>
            <a:r>
              <a:rPr lang="en-US" sz="900" dirty="0" smtClean="0">
                <a:latin typeface="Arial" pitchFamily="34" charset="0"/>
                <a:cs typeface="Arial" pitchFamily="34" charset="0"/>
              </a:rPr>
              <a:t> Halloran PF. </a:t>
            </a:r>
            <a:r>
              <a:rPr lang="en-US" sz="900" i="1" dirty="0" smtClean="0">
                <a:latin typeface="Arial" pitchFamily="34" charset="0"/>
                <a:cs typeface="Arial" pitchFamily="34" charset="0"/>
              </a:rPr>
              <a:t>N </a:t>
            </a:r>
            <a:r>
              <a:rPr lang="en-US" sz="900" i="1" dirty="0" err="1" smtClean="0">
                <a:latin typeface="Arial" pitchFamily="34" charset="0"/>
                <a:cs typeface="Arial" pitchFamily="34" charset="0"/>
              </a:rPr>
              <a:t>Engl</a:t>
            </a:r>
            <a:r>
              <a:rPr lang="en-US" sz="900" i="1" dirty="0" smtClean="0">
                <a:latin typeface="Arial" pitchFamily="34" charset="0"/>
                <a:cs typeface="Arial" pitchFamily="34" charset="0"/>
              </a:rPr>
              <a:t> J Med</a:t>
            </a:r>
            <a:r>
              <a:rPr lang="en-US" sz="900" dirty="0" smtClean="0">
                <a:latin typeface="Arial" pitchFamily="34" charset="0"/>
                <a:cs typeface="Arial" pitchFamily="34" charset="0"/>
              </a:rPr>
              <a:t> 2004;351:2715-29.</a:t>
            </a:r>
          </a:p>
          <a:p>
            <a:pPr marL="114300" indent="-114300">
              <a:buFont typeface="+mj-lt"/>
              <a:buAutoNum type="arabicPeriod"/>
            </a:pPr>
            <a:r>
              <a:rPr lang="en-US" sz="900" dirty="0" smtClean="0">
                <a:latin typeface="Arial" pitchFamily="34" charset="0"/>
                <a:cs typeface="Arial" pitchFamily="34" charset="0"/>
              </a:rPr>
              <a:t>Sis B, et al. </a:t>
            </a:r>
            <a:r>
              <a:rPr lang="en-US" sz="900" i="1" dirty="0" err="1" smtClean="0">
                <a:latin typeface="Arial" pitchFamily="34" charset="0"/>
                <a:cs typeface="Arial" pitchFamily="34" charset="0"/>
              </a:rPr>
              <a:t>Curr</a:t>
            </a:r>
            <a:r>
              <a:rPr lang="en-US" sz="900" i="1" dirty="0" smtClean="0">
                <a:latin typeface="Arial" pitchFamily="34" charset="0"/>
                <a:cs typeface="Arial" pitchFamily="34" charset="0"/>
              </a:rPr>
              <a:t> </a:t>
            </a:r>
            <a:r>
              <a:rPr lang="en-US" sz="900" i="1" dirty="0" err="1" smtClean="0">
                <a:latin typeface="Arial" pitchFamily="34" charset="0"/>
                <a:cs typeface="Arial" pitchFamily="34" charset="0"/>
              </a:rPr>
              <a:t>Opin</a:t>
            </a:r>
            <a:r>
              <a:rPr lang="en-US" sz="900" i="1" dirty="0" smtClean="0">
                <a:latin typeface="Arial" pitchFamily="34" charset="0"/>
                <a:cs typeface="Arial" pitchFamily="34" charset="0"/>
              </a:rPr>
              <a:t> Organ Transplant</a:t>
            </a:r>
            <a:r>
              <a:rPr lang="en-US" sz="900" dirty="0" smtClean="0">
                <a:latin typeface="Arial" pitchFamily="34" charset="0"/>
                <a:cs typeface="Arial" pitchFamily="34" charset="0"/>
              </a:rPr>
              <a:t>. Feb 2010;15(1):42-48.</a:t>
            </a:r>
          </a:p>
          <a:p>
            <a:pPr marL="114300" indent="-114300">
              <a:buFont typeface="+mj-lt"/>
              <a:buAutoNum type="arabicPeriod"/>
            </a:pPr>
            <a:r>
              <a:rPr lang="en-US" sz="900" dirty="0" err="1" smtClean="0">
                <a:latin typeface="Arial" pitchFamily="34" charset="0"/>
                <a:cs typeface="Arial" pitchFamily="34" charset="0"/>
              </a:rPr>
              <a:t>Yabu</a:t>
            </a:r>
            <a:r>
              <a:rPr lang="en-US" sz="900" dirty="0" smtClean="0">
                <a:latin typeface="Arial" pitchFamily="34" charset="0"/>
                <a:cs typeface="Arial" pitchFamily="34" charset="0"/>
              </a:rPr>
              <a:t> JM, et al. </a:t>
            </a:r>
            <a:r>
              <a:rPr lang="en-US" sz="900" i="1" dirty="0" smtClean="0">
                <a:latin typeface="Arial" pitchFamily="34" charset="0"/>
                <a:cs typeface="Arial" pitchFamily="34" charset="0"/>
              </a:rPr>
              <a:t>Transplantation</a:t>
            </a:r>
            <a:r>
              <a:rPr lang="en-US" sz="900" dirty="0" smtClean="0">
                <a:latin typeface="Arial" pitchFamily="34" charset="0"/>
                <a:cs typeface="Arial" pitchFamily="34" charset="0"/>
              </a:rPr>
              <a:t>. Feb 15 2011;91(3):342-347. </a:t>
            </a:r>
          </a:p>
          <a:p>
            <a:pPr marL="114300" indent="-114300">
              <a:buFont typeface="+mj-lt"/>
              <a:buAutoNum type="arabicPeriod"/>
            </a:pPr>
            <a:r>
              <a:rPr lang="en-US" sz="900" dirty="0" err="1" smtClean="0">
                <a:latin typeface="Arial" pitchFamily="34" charset="0"/>
                <a:cs typeface="Arial" pitchFamily="34" charset="0"/>
              </a:rPr>
              <a:t>Muthukumar</a:t>
            </a:r>
            <a:r>
              <a:rPr lang="en-US" sz="900" dirty="0" smtClean="0">
                <a:latin typeface="Arial" pitchFamily="34" charset="0"/>
                <a:cs typeface="Arial" pitchFamily="34" charset="0"/>
              </a:rPr>
              <a:t> </a:t>
            </a:r>
            <a:r>
              <a:rPr lang="en-US" sz="900" dirty="0" err="1" smtClean="0">
                <a:latin typeface="Arial" pitchFamily="34" charset="0"/>
                <a:cs typeface="Arial" pitchFamily="34" charset="0"/>
              </a:rPr>
              <a:t>Dadhania</a:t>
            </a:r>
            <a:r>
              <a:rPr lang="en-US" sz="900" dirty="0" smtClean="0">
                <a:latin typeface="Arial" pitchFamily="34" charset="0"/>
                <a:cs typeface="Arial" pitchFamily="34" charset="0"/>
              </a:rPr>
              <a:t> TD, Ding R, et al. </a:t>
            </a:r>
            <a:r>
              <a:rPr lang="en-US" sz="900" i="1" dirty="0" smtClean="0">
                <a:latin typeface="Arial" pitchFamily="34" charset="0"/>
                <a:cs typeface="Arial" pitchFamily="34" charset="0"/>
              </a:rPr>
              <a:t>N </a:t>
            </a:r>
            <a:r>
              <a:rPr lang="en-US" sz="900" i="1" dirty="0" err="1" smtClean="0">
                <a:latin typeface="Arial" pitchFamily="34" charset="0"/>
                <a:cs typeface="Arial" pitchFamily="34" charset="0"/>
              </a:rPr>
              <a:t>Engl</a:t>
            </a:r>
            <a:r>
              <a:rPr lang="en-US" sz="900" i="1" dirty="0" smtClean="0">
                <a:latin typeface="Arial" pitchFamily="34" charset="0"/>
                <a:cs typeface="Arial" pitchFamily="34" charset="0"/>
              </a:rPr>
              <a:t> J Med. </a:t>
            </a:r>
            <a:r>
              <a:rPr lang="en-US" sz="900" dirty="0" smtClean="0">
                <a:latin typeface="Arial" pitchFamily="34" charset="0"/>
                <a:cs typeface="Arial" pitchFamily="34" charset="0"/>
              </a:rPr>
              <a:t>2005;353:2342-51.</a:t>
            </a:r>
          </a:p>
          <a:p>
            <a:pPr marL="114300" indent="-114300">
              <a:buFont typeface="+mj-lt"/>
              <a:buAutoNum type="arabicPeriod"/>
            </a:pPr>
            <a:r>
              <a:rPr lang="en-US" sz="900" dirty="0" smtClean="0">
                <a:latin typeface="Arial" pitchFamily="34" charset="0"/>
                <a:cs typeface="Arial" pitchFamily="34" charset="0"/>
              </a:rPr>
              <a:t> Quest Diagnostics Launches First Molecular Test for Kidney Organ Transplant Rejection. Press Release. Accessed on November 1, 2012.</a:t>
            </a:r>
          </a:p>
          <a:p>
            <a:pPr marL="114300" indent="-114300">
              <a:buFont typeface="+mj-lt"/>
              <a:buAutoNum type="arabicPeriod"/>
            </a:pPr>
            <a:r>
              <a:rPr lang="en-US" sz="900" dirty="0" smtClean="0">
                <a:latin typeface="Arial" pitchFamily="34" charset="0"/>
                <a:cs typeface="Arial" pitchFamily="34" charset="0"/>
              </a:rPr>
              <a:t>Gaston RS, </a:t>
            </a:r>
            <a:r>
              <a:rPr lang="en-US" sz="900" i="1" dirty="0" smtClean="0">
                <a:latin typeface="Arial" pitchFamily="34" charset="0"/>
                <a:cs typeface="Arial" pitchFamily="34" charset="0"/>
              </a:rPr>
              <a:t>Transplantation</a:t>
            </a:r>
            <a:r>
              <a:rPr lang="en-US" sz="900" dirty="0" smtClean="0">
                <a:latin typeface="Arial" pitchFamily="34" charset="0"/>
                <a:cs typeface="Arial" pitchFamily="34" charset="0"/>
              </a:rPr>
              <a:t>. Jul 15 2010;90(1):68-74.</a:t>
            </a:r>
          </a:p>
          <a:p>
            <a:pPr marL="114300" indent="-114300">
              <a:buFont typeface="+mj-lt"/>
              <a:buAutoNum type="arabicPeriod"/>
            </a:pPr>
            <a:r>
              <a:rPr lang="en-US" sz="900" dirty="0" err="1" smtClean="0">
                <a:latin typeface="Arial" pitchFamily="34" charset="0"/>
                <a:cs typeface="Arial" pitchFamily="34" charset="0"/>
              </a:rPr>
              <a:t>Famulski</a:t>
            </a:r>
            <a:r>
              <a:rPr lang="en-US" sz="900" dirty="0" smtClean="0">
                <a:latin typeface="Arial" pitchFamily="34" charset="0"/>
                <a:cs typeface="Arial" pitchFamily="34" charset="0"/>
              </a:rPr>
              <a:t> KS, et al. </a:t>
            </a:r>
            <a:r>
              <a:rPr lang="en-US" sz="900" i="1" dirty="0" smtClean="0">
                <a:latin typeface="Arial" pitchFamily="34" charset="0"/>
                <a:cs typeface="Arial" pitchFamily="34" charset="0"/>
              </a:rPr>
              <a:t>Am J Transplant. </a:t>
            </a:r>
            <a:r>
              <a:rPr lang="en-US" sz="900" dirty="0" smtClean="0">
                <a:latin typeface="Arial" pitchFamily="34" charset="0"/>
                <a:cs typeface="Arial" pitchFamily="34" charset="0"/>
              </a:rPr>
              <a:t>Apr 2010;10(4):810-820.</a:t>
            </a:r>
          </a:p>
          <a:p>
            <a:pPr marL="114300" indent="-114300">
              <a:spcBef>
                <a:spcPts val="600"/>
              </a:spcBef>
              <a:defRPr/>
            </a:pPr>
            <a:endParaRPr lang="en-US" sz="1050" dirty="0" smtClean="0">
              <a:latin typeface="Arial" pitchFamily="34" charset="0"/>
              <a:cs typeface="Arial" pitchFamily="34" charset="0"/>
            </a:endParaRPr>
          </a:p>
          <a:p>
            <a:endParaRPr lang="en-US" sz="1050" dirty="0" smtClean="0">
              <a:latin typeface="Arial" pitchFamily="34" charset="0"/>
              <a:cs typeface="Arial" pitchFamily="34" charset="0"/>
            </a:endParaRPr>
          </a:p>
          <a:p>
            <a:endParaRPr lang="en-US" sz="1050" dirty="0">
              <a:latin typeface="Arial" pitchFamily="34" charset="0"/>
              <a:cs typeface="Arial" pitchFamily="34" charset="0"/>
            </a:endParaRPr>
          </a:p>
        </p:txBody>
      </p:sp>
    </p:spTree>
    <p:extLst>
      <p:ext uri="{BB962C8B-B14F-4D97-AF65-F5344CB8AC3E}">
        <p14:creationId xmlns:p14="http://schemas.microsoft.com/office/powerpoint/2010/main" val="2987799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ABMR Treatment Strategies</a:t>
            </a:r>
            <a:endParaRPr lang="en-US" dirty="0"/>
          </a:p>
        </p:txBody>
      </p:sp>
      <p:sp>
        <p:nvSpPr>
          <p:cNvPr id="3" name="Content Placeholder 2"/>
          <p:cNvSpPr>
            <a:spLocks noGrp="1"/>
          </p:cNvSpPr>
          <p:nvPr>
            <p:ph idx="1"/>
          </p:nvPr>
        </p:nvSpPr>
        <p:spPr/>
        <p:txBody>
          <a:bodyPr/>
          <a:lstStyle/>
          <a:p>
            <a:r>
              <a:rPr lang="en-US" dirty="0" smtClean="0"/>
              <a:t>Current therapies used for treatment of acute and chronic ABMR include:</a:t>
            </a:r>
          </a:p>
          <a:p>
            <a:pPr lvl="1"/>
            <a:r>
              <a:rPr lang="en-US" dirty="0" smtClean="0"/>
              <a:t>Plasmaphersis</a:t>
            </a:r>
            <a:r>
              <a:rPr lang="en-US" baseline="30000" dirty="0" smtClean="0"/>
              <a:t>1</a:t>
            </a:r>
            <a:r>
              <a:rPr lang="en-US" dirty="0" smtClean="0"/>
              <a:t> </a:t>
            </a:r>
          </a:p>
          <a:p>
            <a:pPr lvl="1"/>
            <a:r>
              <a:rPr lang="en-US" dirty="0" smtClean="0"/>
              <a:t>Intravenous immunoglobulin </a:t>
            </a:r>
            <a:r>
              <a:rPr lang="en-US" dirty="0"/>
              <a:t>(IVIG</a:t>
            </a:r>
            <a:r>
              <a:rPr lang="en-US" dirty="0" smtClean="0"/>
              <a:t>)</a:t>
            </a:r>
            <a:r>
              <a:rPr lang="en-US" baseline="30000" dirty="0"/>
              <a:t> 1</a:t>
            </a:r>
            <a:endParaRPr lang="en-US" dirty="0" smtClean="0"/>
          </a:p>
          <a:p>
            <a:pPr lvl="1"/>
            <a:r>
              <a:rPr lang="en-US" dirty="0" smtClean="0"/>
              <a:t>B cell depletion protocols</a:t>
            </a:r>
            <a:r>
              <a:rPr lang="en-US" baseline="30000" dirty="0"/>
              <a:t>1</a:t>
            </a:r>
            <a:r>
              <a:rPr lang="en-US" dirty="0" smtClean="0"/>
              <a:t> </a:t>
            </a:r>
          </a:p>
          <a:p>
            <a:pPr lvl="1"/>
            <a:r>
              <a:rPr lang="en-US" dirty="0" smtClean="0"/>
              <a:t>T cell depletion protocols</a:t>
            </a:r>
            <a:r>
              <a:rPr lang="en-US" baseline="30000" dirty="0"/>
              <a:t>1</a:t>
            </a:r>
            <a:endParaRPr lang="en-US" dirty="0" smtClean="0"/>
          </a:p>
          <a:p>
            <a:pPr lvl="1"/>
            <a:r>
              <a:rPr lang="en-US" dirty="0" smtClean="0"/>
              <a:t>Terminal </a:t>
            </a:r>
            <a:r>
              <a:rPr lang="en-US" dirty="0"/>
              <a:t>complement </a:t>
            </a:r>
            <a:r>
              <a:rPr lang="en-US" dirty="0" smtClean="0"/>
              <a:t>inhibition</a:t>
            </a:r>
            <a:r>
              <a:rPr lang="en-US" baseline="30000" dirty="0"/>
              <a:t>1</a:t>
            </a:r>
            <a:endParaRPr lang="en-US" dirty="0" smtClean="0"/>
          </a:p>
          <a:p>
            <a:pPr lvl="1"/>
            <a:r>
              <a:rPr lang="en-US" dirty="0"/>
              <a:t>Modifications to maintenance </a:t>
            </a:r>
            <a:r>
              <a:rPr lang="en-US" dirty="0" err="1"/>
              <a:t>immunosuppresive</a:t>
            </a:r>
            <a:r>
              <a:rPr lang="en-US" dirty="0"/>
              <a:t> </a:t>
            </a:r>
            <a:r>
              <a:rPr lang="en-US" dirty="0" smtClean="0"/>
              <a:t>drugs</a:t>
            </a:r>
            <a:r>
              <a:rPr lang="en-US" baseline="30000" dirty="0" smtClean="0"/>
              <a:t>2</a:t>
            </a:r>
            <a:endParaRPr lang="en-US" dirty="0"/>
          </a:p>
          <a:p>
            <a:pPr lvl="1"/>
            <a:endParaRPr lang="en-US" dirty="0" smtClean="0"/>
          </a:p>
          <a:p>
            <a:endParaRPr lang="en-US" dirty="0" smtClean="0"/>
          </a:p>
          <a:p>
            <a:endParaRPr lang="en-US" dirty="0"/>
          </a:p>
        </p:txBody>
      </p:sp>
      <p:sp>
        <p:nvSpPr>
          <p:cNvPr id="4" name="Rectangle 3"/>
          <p:cNvSpPr/>
          <p:nvPr/>
        </p:nvSpPr>
        <p:spPr>
          <a:xfrm>
            <a:off x="-1" y="6339168"/>
            <a:ext cx="6341424" cy="507831"/>
          </a:xfrm>
          <a:prstGeom prst="rect">
            <a:avLst/>
          </a:prstGeom>
        </p:spPr>
        <p:txBody>
          <a:bodyPr wrap="square">
            <a:spAutoFit/>
          </a:bodyPr>
          <a:lstStyle/>
          <a:p>
            <a:pPr marL="228600" indent="-228600">
              <a:buAutoNum type="arabicPeriod"/>
            </a:pPr>
            <a:r>
              <a:rPr lang="da-DK" sz="900" dirty="0" smtClean="0">
                <a:latin typeface="Arial" pitchFamily="34" charset="0"/>
                <a:cs typeface="Arial" pitchFamily="34" charset="0"/>
              </a:rPr>
              <a:t>Webber </a:t>
            </a:r>
            <a:r>
              <a:rPr lang="da-DK" sz="900" dirty="0">
                <a:latin typeface="Arial" pitchFamily="34" charset="0"/>
                <a:cs typeface="Arial" pitchFamily="34" charset="0"/>
              </a:rPr>
              <a:t>A, et al. </a:t>
            </a:r>
            <a:r>
              <a:rPr lang="da-DK" sz="900" i="1" dirty="0">
                <a:latin typeface="Arial" pitchFamily="34" charset="0"/>
                <a:cs typeface="Arial" pitchFamily="34" charset="0"/>
              </a:rPr>
              <a:t>Transplantation</a:t>
            </a:r>
            <a:r>
              <a:rPr lang="da-DK" sz="900" dirty="0">
                <a:latin typeface="Arial" pitchFamily="34" charset="0"/>
                <a:cs typeface="Arial" pitchFamily="34" charset="0"/>
              </a:rPr>
              <a:t>. 2011;91:1057–1064</a:t>
            </a:r>
            <a:r>
              <a:rPr lang="da-DK" sz="900" dirty="0" smtClean="0">
                <a:latin typeface="Arial" pitchFamily="34" charset="0"/>
                <a:cs typeface="Arial" pitchFamily="34" charset="0"/>
              </a:rPr>
              <a:t>.</a:t>
            </a:r>
          </a:p>
          <a:p>
            <a:pPr marL="228600" indent="-228600">
              <a:buAutoNum type="arabicPeriod"/>
            </a:pPr>
            <a:r>
              <a:rPr lang="da-DK" sz="900" dirty="0">
                <a:latin typeface="Arial" pitchFamily="34" charset="0"/>
                <a:cs typeface="Arial" pitchFamily="34" charset="0"/>
              </a:rPr>
              <a:t>Chandraker A, </a:t>
            </a:r>
            <a:r>
              <a:rPr lang="da-DK" sz="900" dirty="0" smtClean="0">
                <a:latin typeface="Arial" pitchFamily="34" charset="0"/>
                <a:cs typeface="Arial" pitchFamily="34" charset="0"/>
              </a:rPr>
              <a:t>et al. Chapter </a:t>
            </a:r>
            <a:r>
              <a:rPr lang="da-DK" sz="900" dirty="0">
                <a:latin typeface="Arial" pitchFamily="34" charset="0"/>
                <a:cs typeface="Arial" pitchFamily="34" charset="0"/>
              </a:rPr>
              <a:t>282. </a:t>
            </a:r>
            <a:r>
              <a:rPr lang="da-DK" sz="900" dirty="0" smtClean="0">
                <a:latin typeface="Arial" pitchFamily="34" charset="0"/>
                <a:cs typeface="Arial" pitchFamily="34" charset="0"/>
              </a:rPr>
              <a:t>Harrison's </a:t>
            </a:r>
            <a:r>
              <a:rPr lang="da-DK" sz="900" dirty="0">
                <a:latin typeface="Arial" pitchFamily="34" charset="0"/>
                <a:cs typeface="Arial" pitchFamily="34" charset="0"/>
              </a:rPr>
              <a:t>Principles of Internal Medicine. 18th ed. New York: McGraw-Hill; 2012.</a:t>
            </a:r>
          </a:p>
          <a:p>
            <a:pPr marL="228600" indent="-228600">
              <a:buAutoNum type="arabicPeriod"/>
            </a:pPr>
            <a:endParaRPr lang="da-DK" sz="900" dirty="0">
              <a:latin typeface="Arial" pitchFamily="34" charset="0"/>
              <a:cs typeface="Arial" pitchFamily="34" charset="0"/>
            </a:endParaRPr>
          </a:p>
        </p:txBody>
      </p:sp>
    </p:spTree>
    <p:extLst>
      <p:ext uri="{BB962C8B-B14F-4D97-AF65-F5344CB8AC3E}">
        <p14:creationId xmlns:p14="http://schemas.microsoft.com/office/powerpoint/2010/main" val="2325593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485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168775"/>
            <a:ext cx="7772400" cy="784225"/>
          </a:xfrm>
        </p:spPr>
        <p:txBody>
          <a:bodyPr/>
          <a:lstStyle/>
          <a:p>
            <a:r>
              <a:rPr lang="en-US" dirty="0" smtClean="0"/>
              <a:t>T Cell Mediated Rejection (TCMR)</a:t>
            </a:r>
            <a:endParaRPr lang="en-US" dirty="0"/>
          </a:p>
        </p:txBody>
      </p:sp>
      <p:sp>
        <p:nvSpPr>
          <p:cNvPr id="5" name="Subtitle 4"/>
          <p:cNvSpPr>
            <a:spLocks noGrp="1"/>
          </p:cNvSpPr>
          <p:nvPr>
            <p:ph type="subTitle" idx="1"/>
          </p:nvPr>
        </p:nvSpPr>
        <p:spPr>
          <a:xfrm>
            <a:off x="1066800" y="4876800"/>
            <a:ext cx="6400800" cy="685800"/>
          </a:xfrm>
        </p:spPr>
        <p:txBody>
          <a:bodyPr/>
          <a:lstStyle/>
          <a:p>
            <a:endParaRPr lang="en-US"/>
          </a:p>
        </p:txBody>
      </p:sp>
    </p:spTree>
    <p:extLst>
      <p:ext uri="{BB962C8B-B14F-4D97-AF65-F5344CB8AC3E}">
        <p14:creationId xmlns:p14="http://schemas.microsoft.com/office/powerpoint/2010/main" val="382642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Immunologic </a:t>
            </a:r>
            <a:r>
              <a:rPr lang="en-US" dirty="0"/>
              <a:t>mediated rejection is an underestimated problem</a:t>
            </a:r>
          </a:p>
          <a:p>
            <a:r>
              <a:rPr lang="en-US" dirty="0" smtClean="0"/>
              <a:t>Understanding the MOD of immunologic injury is critical to moving forward in transplantation and can:</a:t>
            </a:r>
          </a:p>
          <a:p>
            <a:pPr lvl="1"/>
            <a:r>
              <a:rPr lang="en-US" dirty="0" smtClean="0"/>
              <a:t>Facilitate </a:t>
            </a:r>
            <a:r>
              <a:rPr lang="en-US" dirty="0"/>
              <a:t>the identification of targets for the development of  </a:t>
            </a:r>
            <a:r>
              <a:rPr lang="en-US" dirty="0" smtClean="0"/>
              <a:t>improved immunosuppressive therapies</a:t>
            </a:r>
          </a:p>
          <a:p>
            <a:pPr lvl="1"/>
            <a:r>
              <a:rPr lang="en-US" dirty="0"/>
              <a:t>A</a:t>
            </a:r>
            <a:r>
              <a:rPr lang="en-US" dirty="0" smtClean="0"/>
              <a:t>dd precision to histological guidelines</a:t>
            </a:r>
          </a:p>
          <a:p>
            <a:pPr lvl="2"/>
            <a:r>
              <a:rPr lang="en-US" dirty="0" smtClean="0"/>
              <a:t>Detecting more instances of this type of rejection or excluding it from the differential – therein improving treatment </a:t>
            </a:r>
          </a:p>
          <a:p>
            <a:pPr lvl="1"/>
            <a:r>
              <a:rPr lang="en-US" dirty="0" smtClean="0"/>
              <a:t>Enable new types of detection and monitoring assays to be created </a:t>
            </a:r>
            <a:endParaRPr lang="en-US" dirty="0"/>
          </a:p>
          <a:p>
            <a:endParaRPr lang="en-US" dirty="0"/>
          </a:p>
        </p:txBody>
      </p:sp>
      <p:sp>
        <p:nvSpPr>
          <p:cNvPr id="5" name="Rectangle 4"/>
          <p:cNvSpPr/>
          <p:nvPr/>
        </p:nvSpPr>
        <p:spPr>
          <a:xfrm>
            <a:off x="76200" y="6261296"/>
            <a:ext cx="6429376" cy="646331"/>
          </a:xfrm>
          <a:prstGeom prst="rect">
            <a:avLst/>
          </a:prstGeom>
        </p:spPr>
        <p:txBody>
          <a:bodyPr wrap="square">
            <a:spAutoFit/>
          </a:bodyPr>
          <a:lstStyle/>
          <a:p>
            <a:pPr marL="117475" indent="-117475"/>
            <a:r>
              <a:rPr lang="da-DK" sz="900" dirty="0">
                <a:latin typeface="Arial" pitchFamily="34" charset="0"/>
                <a:cs typeface="Arial" pitchFamily="34" charset="0"/>
              </a:rPr>
              <a:t>1</a:t>
            </a:r>
            <a:r>
              <a:rPr lang="da-DK" sz="900" dirty="0" smtClean="0">
                <a:latin typeface="Arial" pitchFamily="34" charset="0"/>
                <a:cs typeface="Arial" pitchFamily="34" charset="0"/>
              </a:rPr>
              <a:t>. Sis B, et al. </a:t>
            </a:r>
            <a:r>
              <a:rPr lang="da-DK" sz="900" i="1" dirty="0" smtClean="0">
                <a:latin typeface="Arial" pitchFamily="34" charset="0"/>
                <a:cs typeface="Arial" pitchFamily="34" charset="0"/>
              </a:rPr>
              <a:t>Curr Opin Organ Transplant</a:t>
            </a:r>
            <a:r>
              <a:rPr lang="da-DK" sz="900" dirty="0" smtClean="0">
                <a:latin typeface="Arial" pitchFamily="34" charset="0"/>
                <a:cs typeface="Arial" pitchFamily="34" charset="0"/>
              </a:rPr>
              <a:t>. Feb 2010;15(1):42-48.</a:t>
            </a:r>
          </a:p>
          <a:p>
            <a:pPr marL="117475" indent="-117475"/>
            <a:r>
              <a:rPr lang="da-DK" sz="900" dirty="0" smtClean="0">
                <a:latin typeface="Arial" pitchFamily="34" charset="0"/>
                <a:cs typeface="Arial" pitchFamily="34" charset="0"/>
              </a:rPr>
              <a:t>2. Webber A, et al. </a:t>
            </a:r>
            <a:r>
              <a:rPr lang="da-DK" sz="900" i="1" dirty="0" smtClean="0">
                <a:latin typeface="Arial" pitchFamily="34" charset="0"/>
                <a:cs typeface="Arial" pitchFamily="34" charset="0"/>
              </a:rPr>
              <a:t>Transplantation</a:t>
            </a:r>
            <a:r>
              <a:rPr lang="da-DK" sz="900" dirty="0" smtClean="0">
                <a:latin typeface="Arial" pitchFamily="34" charset="0"/>
                <a:cs typeface="Arial" pitchFamily="34" charset="0"/>
              </a:rPr>
              <a:t>. 2011;91:1057–1064.</a:t>
            </a:r>
          </a:p>
          <a:p>
            <a:pPr marL="117475" indent="-117475"/>
            <a:r>
              <a:rPr lang="da-DK" sz="900" dirty="0">
                <a:latin typeface="Arial" pitchFamily="34" charset="0"/>
                <a:cs typeface="Arial" pitchFamily="34" charset="0"/>
              </a:rPr>
              <a:t>3. Halloran PF. </a:t>
            </a:r>
            <a:r>
              <a:rPr lang="da-DK" sz="900" i="1" dirty="0" smtClean="0">
                <a:latin typeface="Arial" pitchFamily="34" charset="0"/>
                <a:cs typeface="Arial" pitchFamily="34" charset="0"/>
              </a:rPr>
              <a:t>N </a:t>
            </a:r>
            <a:r>
              <a:rPr lang="da-DK" sz="900" i="1" dirty="0">
                <a:latin typeface="Arial" pitchFamily="34" charset="0"/>
                <a:cs typeface="Arial" pitchFamily="34" charset="0"/>
              </a:rPr>
              <a:t>Engl J Med</a:t>
            </a:r>
            <a:r>
              <a:rPr lang="da-DK" sz="900" dirty="0">
                <a:latin typeface="Arial" pitchFamily="34" charset="0"/>
                <a:cs typeface="Arial" pitchFamily="34" charset="0"/>
              </a:rPr>
              <a:t> 2004;351:2715-29.</a:t>
            </a:r>
          </a:p>
          <a:p>
            <a:pPr marL="117475" indent="-117475"/>
            <a:endParaRPr lang="da-DK" sz="900" dirty="0" smtClean="0">
              <a:latin typeface="Arial" pitchFamily="34" charset="0"/>
              <a:cs typeface="Arial" pitchFamily="34" charset="0"/>
            </a:endParaRPr>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610600" cy="1066800"/>
          </a:xfrm>
        </p:spPr>
        <p:txBody>
          <a:bodyPr/>
          <a:lstStyle/>
          <a:p>
            <a:r>
              <a:rPr lang="en-US" dirty="0" smtClean="0"/>
              <a:t>TCMR – Molecular Mechanisms Create </a:t>
            </a:r>
            <a:r>
              <a:rPr lang="en-US" dirty="0" err="1" smtClean="0"/>
              <a:t>Histophathology</a:t>
            </a:r>
            <a:r>
              <a:rPr lang="en-US" dirty="0" smtClean="0"/>
              <a:t> Lesions</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35742" y="3381375"/>
            <a:ext cx="4136258" cy="2634950"/>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76775" y="3238500"/>
            <a:ext cx="4219402" cy="2586337"/>
          </a:xfrm>
        </p:spPr>
      </p:pic>
      <p:sp>
        <p:nvSpPr>
          <p:cNvPr id="6" name="Rectangle 5"/>
          <p:cNvSpPr/>
          <p:nvPr/>
        </p:nvSpPr>
        <p:spPr>
          <a:xfrm>
            <a:off x="76200" y="6540798"/>
            <a:ext cx="6429376" cy="230832"/>
          </a:xfrm>
          <a:prstGeom prst="rect">
            <a:avLst/>
          </a:prstGeom>
        </p:spPr>
        <p:txBody>
          <a:bodyPr wrap="square">
            <a:spAutoFit/>
          </a:bodyPr>
          <a:lstStyle/>
          <a:p>
            <a:r>
              <a:rPr lang="en-US" sz="900" dirty="0" smtClean="0">
                <a:latin typeface="Arial" pitchFamily="34" charset="0"/>
                <a:cs typeface="Arial" pitchFamily="34" charset="0"/>
              </a:rPr>
              <a:t>1. Halloran PF. </a:t>
            </a:r>
            <a:r>
              <a:rPr lang="en-US" sz="900" i="1" dirty="0" smtClean="0">
                <a:latin typeface="Arial" pitchFamily="34" charset="0"/>
                <a:cs typeface="Arial" pitchFamily="34" charset="0"/>
              </a:rPr>
              <a:t>Am J Transplant</a:t>
            </a:r>
            <a:r>
              <a:rPr lang="en-US" sz="900" dirty="0" smtClean="0">
                <a:latin typeface="Arial" pitchFamily="34" charset="0"/>
                <a:cs typeface="Arial" pitchFamily="34" charset="0"/>
              </a:rPr>
              <a:t>. May 2010;10(5):1126-1134.</a:t>
            </a:r>
            <a:endParaRPr lang="en-US" sz="900" dirty="0">
              <a:latin typeface="Arial" pitchFamily="34" charset="0"/>
              <a:cs typeface="Arial" pitchFamily="34" charset="0"/>
            </a:endParaRPr>
          </a:p>
        </p:txBody>
      </p:sp>
      <p:sp>
        <p:nvSpPr>
          <p:cNvPr id="10" name="Content Placeholder 2"/>
          <p:cNvSpPr txBox="1">
            <a:spLocks/>
          </p:cNvSpPr>
          <p:nvPr/>
        </p:nvSpPr>
        <p:spPr>
          <a:xfrm>
            <a:off x="457200" y="1447800"/>
            <a:ext cx="8229600" cy="4678363"/>
          </a:xfrm>
          <a:prstGeom prst="rect">
            <a:avLst/>
          </a:prstGeom>
        </p:spPr>
        <p:txBody>
          <a:bodyPr vert="horz" lIns="91440" tIns="45720" rIns="91440" bIns="45720" rtlCol="0">
            <a:normAutofit/>
          </a:bodyPr>
          <a:lstStyle>
            <a:lvl1pPr marL="233363" indent="-233363" algn="l" defTabSz="914400" rtl="0" eaLnBrk="1" latinLnBrk="0" hangingPunct="1">
              <a:spcBef>
                <a:spcPts val="600"/>
              </a:spcBef>
              <a:spcAft>
                <a:spcPts val="600"/>
              </a:spcAft>
              <a:buClr>
                <a:schemeClr val="accent3"/>
              </a:buClr>
              <a:buFont typeface="Arial" pitchFamily="34" charset="0"/>
              <a:buChar char="•"/>
              <a:defRPr sz="2400" kern="1200">
                <a:solidFill>
                  <a:schemeClr val="tx1"/>
                </a:solidFill>
                <a:latin typeface="Arial" pitchFamily="34" charset="0"/>
                <a:ea typeface="+mn-ea"/>
                <a:cs typeface="Arial" pitchFamily="34" charset="0"/>
              </a:defRPr>
            </a:lvl1pPr>
            <a:lvl2pPr marL="569913" indent="-233363" algn="l" defTabSz="914400" rtl="0" eaLnBrk="1" latinLnBrk="0" hangingPunct="1">
              <a:spcBef>
                <a:spcPts val="0"/>
              </a:spcBef>
              <a:spcAft>
                <a:spcPts val="600"/>
              </a:spcAft>
              <a:buClr>
                <a:schemeClr val="accent4"/>
              </a:buClr>
              <a:buFont typeface="Arial" pitchFamily="34" charset="0"/>
              <a:buChar char="–"/>
              <a:defRPr sz="2000" kern="1200">
                <a:solidFill>
                  <a:schemeClr val="tx1"/>
                </a:solidFill>
                <a:latin typeface="Arial" pitchFamily="34" charset="0"/>
                <a:ea typeface="+mn-ea"/>
                <a:cs typeface="Arial" pitchFamily="34" charset="0"/>
              </a:defRPr>
            </a:lvl2pPr>
            <a:lvl3pPr marL="917575" indent="-228600" algn="l" defTabSz="914400" rtl="0" eaLnBrk="1" latinLnBrk="0" hangingPunct="1">
              <a:spcBef>
                <a:spcPts val="0"/>
              </a:spcBef>
              <a:spcAft>
                <a:spcPts val="600"/>
              </a:spcAft>
              <a:buFont typeface="Arial" pitchFamily="34" charset="0"/>
              <a:buChar char="•"/>
              <a:defRPr sz="1800" kern="1200">
                <a:solidFill>
                  <a:schemeClr val="tx1"/>
                </a:solidFill>
                <a:latin typeface="Arial" pitchFamily="34" charset="0"/>
                <a:ea typeface="+mn-ea"/>
                <a:cs typeface="Arial" pitchFamily="34" charset="0"/>
              </a:defRPr>
            </a:lvl3pPr>
            <a:lvl4pPr marL="1258888" indent="-231775" algn="l" defTabSz="914400" rtl="0" eaLnBrk="1" latinLnBrk="0" hangingPunct="1">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4pPr>
            <a:lvl5pPr marL="1608138" indent="-228600" algn="l" defTabSz="914400" rtl="0" eaLnBrk="1" latinLnBrk="0" hangingPunct="1">
              <a:spcBef>
                <a:spcPts val="0"/>
              </a:spcBef>
              <a:spcAft>
                <a:spcPts val="60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T cells induce local </a:t>
            </a:r>
            <a:r>
              <a:rPr lang="en-US" dirty="0"/>
              <a:t>epithelial </a:t>
            </a:r>
            <a:r>
              <a:rPr lang="en-US" dirty="0" smtClean="0"/>
              <a:t>changes – the key change being epithelial dedifferentiation</a:t>
            </a:r>
          </a:p>
          <a:p>
            <a:r>
              <a:rPr lang="en-US" dirty="0" smtClean="0"/>
              <a:t>This dedifferentiation compromises epithelial integrity and permits </a:t>
            </a:r>
            <a:r>
              <a:rPr lang="en-US" dirty="0"/>
              <a:t>entry of </a:t>
            </a:r>
            <a:r>
              <a:rPr lang="en-US" dirty="0" smtClean="0"/>
              <a:t>lymphocytes, causing lesions</a:t>
            </a:r>
          </a:p>
          <a:p>
            <a:endParaRPr lang="en-US" dirty="0" smtClean="0"/>
          </a:p>
          <a:p>
            <a:endParaRPr lang="en-US" dirty="0"/>
          </a:p>
        </p:txBody>
      </p:sp>
    </p:spTree>
    <p:extLst>
      <p:ext uri="{BB962C8B-B14F-4D97-AF65-F5344CB8AC3E}">
        <p14:creationId xmlns:p14="http://schemas.microsoft.com/office/powerpoint/2010/main" val="3000172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TCMR – Activating the T Cells </a:t>
            </a:r>
            <a:endParaRPr lang="en-US" dirty="0"/>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072" y="1685925"/>
            <a:ext cx="4518928" cy="3426715"/>
          </a:xfrm>
        </p:spPr>
      </p:pic>
      <p:sp>
        <p:nvSpPr>
          <p:cNvPr id="3" name="Content Placeholder 2"/>
          <p:cNvSpPr>
            <a:spLocks noGrp="1"/>
          </p:cNvSpPr>
          <p:nvPr>
            <p:ph sz="half" idx="2"/>
          </p:nvPr>
        </p:nvSpPr>
        <p:spPr/>
        <p:txBody>
          <a:bodyPr>
            <a:normAutofit/>
          </a:bodyPr>
          <a:lstStyle/>
          <a:p>
            <a:r>
              <a:rPr lang="en-US" dirty="0"/>
              <a:t>In the graft and the surrounding tissues, </a:t>
            </a:r>
            <a:r>
              <a:rPr lang="en-US" dirty="0" smtClean="0"/>
              <a:t>donor and host dendritic </a:t>
            </a:r>
            <a:r>
              <a:rPr lang="en-US" dirty="0"/>
              <a:t>cells </a:t>
            </a:r>
            <a:r>
              <a:rPr lang="en-US" dirty="0" smtClean="0"/>
              <a:t>activate and </a:t>
            </a:r>
            <a:r>
              <a:rPr lang="en-US" dirty="0"/>
              <a:t>move </a:t>
            </a:r>
            <a:r>
              <a:rPr lang="en-US" dirty="0" smtClean="0"/>
              <a:t>to </a:t>
            </a:r>
            <a:r>
              <a:rPr lang="en-US" dirty="0"/>
              <a:t>secondary lymphoid organs</a:t>
            </a:r>
          </a:p>
          <a:p>
            <a:r>
              <a:rPr lang="en-US" dirty="0"/>
              <a:t>There, </a:t>
            </a:r>
            <a:r>
              <a:rPr lang="en-US" dirty="0" smtClean="0"/>
              <a:t>they engage </a:t>
            </a:r>
            <a:r>
              <a:rPr lang="en-US" dirty="0"/>
              <a:t>alloantigen-reactive </a:t>
            </a:r>
            <a:r>
              <a:rPr lang="en-US" dirty="0" smtClean="0"/>
              <a:t>T </a:t>
            </a:r>
            <a:r>
              <a:rPr lang="en-US" dirty="0"/>
              <a:t>cells </a:t>
            </a:r>
            <a:r>
              <a:rPr lang="en-US" dirty="0" smtClean="0"/>
              <a:t>which recirculate </a:t>
            </a:r>
            <a:r>
              <a:rPr lang="en-US" dirty="0"/>
              <a:t>between lymphoid compartments </a:t>
            </a:r>
          </a:p>
          <a:p>
            <a:endParaRPr lang="en-US" dirty="0"/>
          </a:p>
        </p:txBody>
      </p:sp>
      <p:sp>
        <p:nvSpPr>
          <p:cNvPr id="5" name="Oval 4"/>
          <p:cNvSpPr/>
          <p:nvPr/>
        </p:nvSpPr>
        <p:spPr>
          <a:xfrm>
            <a:off x="3571875" y="2552700"/>
            <a:ext cx="1143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57200" y="1447800"/>
            <a:ext cx="8229600" cy="4678363"/>
          </a:xfrm>
          <a:prstGeom prst="rect">
            <a:avLst/>
          </a:prstGeom>
        </p:spPr>
        <p:txBody>
          <a:bodyPr vert="horz" lIns="91440" tIns="45720" rIns="91440" bIns="45720" rtlCol="0">
            <a:normAutofit/>
          </a:bodyPr>
          <a:lstStyle>
            <a:lvl1pPr marL="233363" indent="-233363" algn="l" defTabSz="914400" rtl="0" eaLnBrk="1" latinLnBrk="0" hangingPunct="1">
              <a:spcBef>
                <a:spcPts val="600"/>
              </a:spcBef>
              <a:spcAft>
                <a:spcPts val="600"/>
              </a:spcAft>
              <a:buClr>
                <a:schemeClr val="accent3"/>
              </a:buClr>
              <a:buFont typeface="Arial" pitchFamily="34" charset="0"/>
              <a:buChar char="•"/>
              <a:defRPr sz="2400" kern="1200">
                <a:solidFill>
                  <a:schemeClr val="tx1"/>
                </a:solidFill>
                <a:latin typeface="Arial" pitchFamily="34" charset="0"/>
                <a:ea typeface="+mn-ea"/>
                <a:cs typeface="Arial" pitchFamily="34" charset="0"/>
              </a:defRPr>
            </a:lvl1pPr>
            <a:lvl2pPr marL="569913" indent="-233363" algn="l" defTabSz="914400" rtl="0" eaLnBrk="1" latinLnBrk="0" hangingPunct="1">
              <a:spcBef>
                <a:spcPts val="0"/>
              </a:spcBef>
              <a:spcAft>
                <a:spcPts val="600"/>
              </a:spcAft>
              <a:buClr>
                <a:schemeClr val="accent4"/>
              </a:buClr>
              <a:buFont typeface="Arial" pitchFamily="34" charset="0"/>
              <a:buChar char="–"/>
              <a:defRPr sz="2000" kern="1200">
                <a:solidFill>
                  <a:schemeClr val="tx1"/>
                </a:solidFill>
                <a:latin typeface="Arial" pitchFamily="34" charset="0"/>
                <a:ea typeface="+mn-ea"/>
                <a:cs typeface="Arial" pitchFamily="34" charset="0"/>
              </a:defRPr>
            </a:lvl2pPr>
            <a:lvl3pPr marL="917575" indent="-228600" algn="l" defTabSz="914400" rtl="0" eaLnBrk="1" latinLnBrk="0" hangingPunct="1">
              <a:spcBef>
                <a:spcPts val="0"/>
              </a:spcBef>
              <a:spcAft>
                <a:spcPts val="600"/>
              </a:spcAft>
              <a:buFont typeface="Arial" pitchFamily="34" charset="0"/>
              <a:buChar char="•"/>
              <a:defRPr sz="2000" kern="1200">
                <a:solidFill>
                  <a:schemeClr val="tx1"/>
                </a:solidFill>
                <a:latin typeface="Arial" pitchFamily="34" charset="0"/>
                <a:ea typeface="+mn-ea"/>
                <a:cs typeface="Arial" pitchFamily="34" charset="0"/>
              </a:defRPr>
            </a:lvl3pPr>
            <a:lvl4pPr marL="1258888" indent="-231775" algn="l" defTabSz="914400" rtl="0" eaLnBrk="1" latinLnBrk="0" hangingPunct="1">
              <a:spcBef>
                <a:spcPts val="0"/>
              </a:spcBef>
              <a:spcAft>
                <a:spcPts val="600"/>
              </a:spcAft>
              <a:buFont typeface="Arial" pitchFamily="34" charset="0"/>
              <a:buChar char="–"/>
              <a:defRPr sz="2000" kern="1200">
                <a:solidFill>
                  <a:schemeClr val="tx1"/>
                </a:solidFill>
                <a:latin typeface="Arial" pitchFamily="34" charset="0"/>
                <a:ea typeface="+mn-ea"/>
                <a:cs typeface="Arial" pitchFamily="34" charset="0"/>
              </a:defRPr>
            </a:lvl4pPr>
            <a:lvl5pPr marL="1608138" indent="-228600" algn="l" defTabSz="914400" rtl="0" eaLnBrk="1" latinLnBrk="0" hangingPunct="1">
              <a:spcBef>
                <a:spcPts val="0"/>
              </a:spcBef>
              <a:spcAft>
                <a:spcPts val="60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Rectangle 6"/>
          <p:cNvSpPr/>
          <p:nvPr/>
        </p:nvSpPr>
        <p:spPr>
          <a:xfrm>
            <a:off x="0" y="6627168"/>
            <a:ext cx="4572000" cy="230832"/>
          </a:xfrm>
          <a:prstGeom prst="rect">
            <a:avLst/>
          </a:prstGeom>
        </p:spPr>
        <p:txBody>
          <a:bodyPr>
            <a:spAutoFit/>
          </a:bodyPr>
          <a:lstStyle/>
          <a:p>
            <a:pPr marL="114300" indent="-114300">
              <a:buFont typeface="+mj-lt"/>
              <a:buAutoNum type="arabicPeriod"/>
            </a:pPr>
            <a:r>
              <a:rPr lang="en-US" sz="900" dirty="0" smtClean="0">
                <a:latin typeface="Arial" pitchFamily="34" charset="0"/>
                <a:cs typeface="Arial" pitchFamily="34" charset="0"/>
              </a:rPr>
              <a:t>Halloran PF. </a:t>
            </a:r>
            <a:r>
              <a:rPr lang="en-US" sz="900" i="1" dirty="0" smtClean="0">
                <a:latin typeface="Arial" pitchFamily="34" charset="0"/>
                <a:cs typeface="Arial" pitchFamily="34" charset="0"/>
              </a:rPr>
              <a:t>N </a:t>
            </a:r>
            <a:r>
              <a:rPr lang="en-US" sz="900" i="1" dirty="0" err="1" smtClean="0">
                <a:latin typeface="Arial" pitchFamily="34" charset="0"/>
                <a:cs typeface="Arial" pitchFamily="34" charset="0"/>
              </a:rPr>
              <a:t>Engl</a:t>
            </a:r>
            <a:r>
              <a:rPr lang="en-US" sz="900" i="1" dirty="0" smtClean="0">
                <a:latin typeface="Arial" pitchFamily="34" charset="0"/>
                <a:cs typeface="Arial" pitchFamily="34" charset="0"/>
              </a:rPr>
              <a:t> J Med </a:t>
            </a:r>
            <a:r>
              <a:rPr lang="en-US" sz="900" dirty="0" smtClean="0">
                <a:latin typeface="Arial" pitchFamily="34" charset="0"/>
                <a:cs typeface="Arial" pitchFamily="34" charset="0"/>
              </a:rPr>
              <a:t>2004;351:2715-29.</a:t>
            </a:r>
          </a:p>
        </p:txBody>
      </p:sp>
    </p:spTree>
    <p:extLst>
      <p:ext uri="{BB962C8B-B14F-4D97-AF65-F5344CB8AC3E}">
        <p14:creationId xmlns:p14="http://schemas.microsoft.com/office/powerpoint/2010/main" val="1632557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TCMR- How the T Cells Proliferate and Reach the Graft to Cause Inflammation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481" y="3108960"/>
            <a:ext cx="6457069" cy="3419856"/>
          </a:xfrm>
        </p:spPr>
      </p:pic>
      <p:sp>
        <p:nvSpPr>
          <p:cNvPr id="6" name="Content Placeholder 2"/>
          <p:cNvSpPr txBox="1">
            <a:spLocks/>
          </p:cNvSpPr>
          <p:nvPr/>
        </p:nvSpPr>
        <p:spPr>
          <a:xfrm>
            <a:off x="573024" y="1447801"/>
            <a:ext cx="8113776" cy="1161288"/>
          </a:xfrm>
          <a:prstGeom prst="rect">
            <a:avLst/>
          </a:prstGeom>
        </p:spPr>
        <p:txBody>
          <a:bodyPr>
            <a:normAutofit/>
          </a:bodyPr>
          <a:lstStyle/>
          <a:p>
            <a:pPr marL="233363" marR="0" lvl="0" indent="-233363" algn="l" defTabSz="914400" rtl="0" eaLnBrk="1" fontAlgn="auto" latinLnBrk="0" hangingPunct="1">
              <a:lnSpc>
                <a:spcPct val="100000"/>
              </a:lnSpc>
              <a:spcBef>
                <a:spcPts val="600"/>
              </a:spcBef>
              <a:spcAft>
                <a:spcPts val="600"/>
              </a:spcAft>
              <a:buClr>
                <a:schemeClr val="accent3"/>
              </a:buClr>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Content Placeholder 2"/>
          <p:cNvSpPr txBox="1">
            <a:spLocks/>
          </p:cNvSpPr>
          <p:nvPr/>
        </p:nvSpPr>
        <p:spPr>
          <a:xfrm>
            <a:off x="585216" y="1447801"/>
            <a:ext cx="8101584" cy="1722120"/>
          </a:xfrm>
          <a:prstGeom prst="rect">
            <a:avLst/>
          </a:prstGeom>
        </p:spPr>
        <p:txBody>
          <a:bodyPr>
            <a:normAutofit fontScale="85000" lnSpcReduction="20000"/>
          </a:bodyPr>
          <a:lstStyle/>
          <a:p>
            <a:pPr marL="233363" marR="0" lvl="0" indent="-233363" algn="l" defTabSz="914400" rtl="0" eaLnBrk="1" fontAlgn="auto" latinLnBrk="0" hangingPunct="1">
              <a:lnSpc>
                <a:spcPct val="100000"/>
              </a:lnSpc>
              <a:spcBef>
                <a:spcPts val="600"/>
              </a:spcBef>
              <a:spcAft>
                <a:spcPts val="600"/>
              </a:spcAft>
              <a:buClr>
                <a:schemeClr val="accent3"/>
              </a:buClr>
              <a:buSzTx/>
              <a:buFont typeface="Arial" pitchFamily="34" charset="0"/>
              <a:buChar char="•"/>
              <a:tabLst/>
              <a:defRPr/>
            </a:pPr>
            <a:r>
              <a:rPr lang="en-US" sz="2400" dirty="0" smtClean="0">
                <a:latin typeface="Arial" pitchFamily="34" charset="0"/>
                <a:cs typeface="Arial" pitchFamily="34" charset="0"/>
              </a:rPr>
              <a:t>T cell activation and proliferation occurs via three signal pathways </a:t>
            </a:r>
          </a:p>
          <a:p>
            <a:pPr marL="233363" marR="0" lvl="0" indent="-233363" algn="l" defTabSz="914400" rtl="0" eaLnBrk="1" fontAlgn="auto" latinLnBrk="0" hangingPunct="1">
              <a:lnSpc>
                <a:spcPct val="100000"/>
              </a:lnSpc>
              <a:spcBef>
                <a:spcPts val="600"/>
              </a:spcBef>
              <a:spcAft>
                <a:spcPts val="600"/>
              </a:spcAft>
              <a:buClr>
                <a:schemeClr val="accent3"/>
              </a:buClr>
              <a:buSzTx/>
              <a:buFont typeface="Arial" pitchFamily="34" charset="0"/>
              <a:buChar char="•"/>
              <a:tabLst/>
              <a:defRPr/>
            </a:pP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Many steps in the transduction pathways are therapeutic targets</a:t>
            </a:r>
          </a:p>
          <a:p>
            <a:pPr marL="233363" marR="0" lvl="0" indent="-233363" algn="l" defTabSz="914400" rtl="0" eaLnBrk="1" fontAlgn="auto" latinLnBrk="0" hangingPunct="1">
              <a:lnSpc>
                <a:spcPct val="100000"/>
              </a:lnSpc>
              <a:spcBef>
                <a:spcPts val="600"/>
              </a:spcBef>
              <a:spcAft>
                <a:spcPts val="600"/>
              </a:spcAft>
              <a:buClr>
                <a:schemeClr val="accent3"/>
              </a:buClr>
              <a:buSzTx/>
              <a:buFont typeface="Arial" pitchFamily="34" charset="0"/>
              <a:buChar char="•"/>
              <a:tabLst/>
              <a:defRPr/>
            </a:pPr>
            <a:r>
              <a:rPr lang="en-US" sz="2400" baseline="0" dirty="0" smtClean="0">
                <a:latin typeface="Arial" pitchFamily="34" charset="0"/>
                <a:cs typeface="Arial" pitchFamily="34" charset="0"/>
              </a:rPr>
              <a:t>The end result of these three pathways is </a:t>
            </a:r>
            <a:r>
              <a:rPr lang="en-US" sz="2400" dirty="0" smtClean="0">
                <a:latin typeface="Arial" pitchFamily="34" charset="0"/>
                <a:cs typeface="Arial" pitchFamily="34" charset="0"/>
              </a:rPr>
              <a:t>large numbers of </a:t>
            </a:r>
            <a:r>
              <a:rPr lang="en-US" sz="2400" dirty="0" err="1" smtClean="0">
                <a:latin typeface="Arial" pitchFamily="34" charset="0"/>
                <a:cs typeface="Arial" pitchFamily="34" charset="0"/>
              </a:rPr>
              <a:t>effector</a:t>
            </a:r>
            <a:r>
              <a:rPr lang="en-US" sz="2400" dirty="0" smtClean="0">
                <a:latin typeface="Arial" pitchFamily="34" charset="0"/>
                <a:cs typeface="Arial" pitchFamily="34" charset="0"/>
              </a:rPr>
              <a:t> T cells are created which leave the lymphoid tissue to infiltrate the graft creating an inflammatory response</a:t>
            </a: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Rectangle 8"/>
          <p:cNvSpPr/>
          <p:nvPr/>
        </p:nvSpPr>
        <p:spPr>
          <a:xfrm>
            <a:off x="0" y="6627168"/>
            <a:ext cx="4572000" cy="230832"/>
          </a:xfrm>
          <a:prstGeom prst="rect">
            <a:avLst/>
          </a:prstGeom>
        </p:spPr>
        <p:txBody>
          <a:bodyPr>
            <a:spAutoFit/>
          </a:bodyPr>
          <a:lstStyle/>
          <a:p>
            <a:pPr marL="114300" indent="-114300">
              <a:buFont typeface="+mj-lt"/>
              <a:buAutoNum type="arabicPeriod"/>
            </a:pPr>
            <a:r>
              <a:rPr lang="en-US" sz="900" dirty="0" smtClean="0">
                <a:latin typeface="Arial" pitchFamily="34" charset="0"/>
                <a:cs typeface="Arial" pitchFamily="34" charset="0"/>
              </a:rPr>
              <a:t>Halloran PF. </a:t>
            </a:r>
            <a:r>
              <a:rPr lang="en-US" sz="900" i="1" dirty="0" smtClean="0">
                <a:latin typeface="Arial" pitchFamily="34" charset="0"/>
                <a:cs typeface="Arial" pitchFamily="34" charset="0"/>
              </a:rPr>
              <a:t>N </a:t>
            </a:r>
            <a:r>
              <a:rPr lang="en-US" sz="900" i="1" dirty="0" err="1" smtClean="0">
                <a:latin typeface="Arial" pitchFamily="34" charset="0"/>
                <a:cs typeface="Arial" pitchFamily="34" charset="0"/>
              </a:rPr>
              <a:t>Engl</a:t>
            </a:r>
            <a:r>
              <a:rPr lang="en-US" sz="900" i="1" dirty="0" smtClean="0">
                <a:latin typeface="Arial" pitchFamily="34" charset="0"/>
                <a:cs typeface="Arial" pitchFamily="34" charset="0"/>
              </a:rPr>
              <a:t> J Med </a:t>
            </a:r>
            <a:r>
              <a:rPr lang="en-US" sz="900" dirty="0" smtClean="0">
                <a:latin typeface="Arial" pitchFamily="34" charset="0"/>
                <a:cs typeface="Arial" pitchFamily="34" charset="0"/>
              </a:rPr>
              <a:t>2004;351:2715-29.</a:t>
            </a:r>
          </a:p>
        </p:txBody>
      </p:sp>
    </p:spTree>
    <p:extLst>
      <p:ext uri="{BB962C8B-B14F-4D97-AF65-F5344CB8AC3E}">
        <p14:creationId xmlns:p14="http://schemas.microsoft.com/office/powerpoint/2010/main" val="155462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Banff Histology Guidelines Were a useful First Step at Diagnosing TCMR </a:t>
            </a:r>
            <a:endParaRPr lang="en-US" dirty="0"/>
          </a:p>
        </p:txBody>
      </p:sp>
      <p:sp>
        <p:nvSpPr>
          <p:cNvPr id="3" name="Content Placeholder 2"/>
          <p:cNvSpPr>
            <a:spLocks noGrp="1"/>
          </p:cNvSpPr>
          <p:nvPr>
            <p:ph sz="half" idx="1"/>
          </p:nvPr>
        </p:nvSpPr>
        <p:spPr/>
        <p:txBody>
          <a:bodyPr>
            <a:normAutofit/>
          </a:bodyPr>
          <a:lstStyle/>
          <a:p>
            <a:r>
              <a:rPr lang="en-US" dirty="0" smtClean="0"/>
              <a:t>Banff guidelines define TCMR by </a:t>
            </a:r>
            <a:r>
              <a:rPr lang="en-US" dirty="0" err="1"/>
              <a:t>histopathologic</a:t>
            </a:r>
            <a:r>
              <a:rPr lang="en-US" dirty="0"/>
              <a:t> </a:t>
            </a:r>
            <a:r>
              <a:rPr lang="en-US" dirty="0" smtClean="0"/>
              <a:t>features</a:t>
            </a:r>
            <a:r>
              <a:rPr lang="en-US" baseline="30000" dirty="0" smtClean="0"/>
              <a:t>1</a:t>
            </a:r>
          </a:p>
          <a:p>
            <a:pPr lvl="1"/>
            <a:r>
              <a:rPr lang="en-US" dirty="0" smtClean="0"/>
              <a:t>Interstitial </a:t>
            </a:r>
            <a:r>
              <a:rPr lang="en-US" dirty="0"/>
              <a:t>inflammation </a:t>
            </a:r>
            <a:r>
              <a:rPr lang="en-US" dirty="0" smtClean="0"/>
              <a:t/>
            </a:r>
            <a:br>
              <a:rPr lang="en-US" dirty="0" smtClean="0"/>
            </a:br>
            <a:r>
              <a:rPr lang="en-US" dirty="0" smtClean="0"/>
              <a:t>(</a:t>
            </a:r>
            <a:r>
              <a:rPr lang="en-US" dirty="0" err="1"/>
              <a:t>i</a:t>
            </a:r>
            <a:r>
              <a:rPr lang="en-US" dirty="0"/>
              <a:t>-score ≥ </a:t>
            </a:r>
            <a:r>
              <a:rPr lang="en-US" dirty="0" smtClean="0"/>
              <a:t>2)</a:t>
            </a:r>
          </a:p>
          <a:p>
            <a:pPr lvl="1"/>
            <a:r>
              <a:rPr lang="en-US" dirty="0" err="1" smtClean="0"/>
              <a:t>Tubulitis</a:t>
            </a:r>
            <a:r>
              <a:rPr lang="en-US" dirty="0" smtClean="0"/>
              <a:t> </a:t>
            </a:r>
            <a:r>
              <a:rPr lang="en-US" dirty="0"/>
              <a:t>(</a:t>
            </a:r>
            <a:r>
              <a:rPr lang="en-US" dirty="0" err="1" smtClean="0"/>
              <a:t>tscore</a:t>
            </a:r>
            <a:r>
              <a:rPr lang="en-US" dirty="0" smtClean="0"/>
              <a:t> ≥ </a:t>
            </a:r>
            <a:r>
              <a:rPr lang="en-US" dirty="0"/>
              <a:t>2) </a:t>
            </a:r>
            <a:endParaRPr lang="en-US" dirty="0" smtClean="0"/>
          </a:p>
          <a:p>
            <a:pPr lvl="1"/>
            <a:r>
              <a:rPr lang="en-US" dirty="0" smtClean="0"/>
              <a:t>And/or </a:t>
            </a:r>
            <a:r>
              <a:rPr lang="en-US" dirty="0"/>
              <a:t>intimal arteritis </a:t>
            </a:r>
            <a:r>
              <a:rPr lang="en-US" dirty="0" smtClean="0"/>
              <a:t/>
            </a:r>
            <a:br>
              <a:rPr lang="en-US" dirty="0" smtClean="0"/>
            </a:br>
            <a:r>
              <a:rPr lang="en-US" dirty="0" smtClean="0"/>
              <a:t>(</a:t>
            </a:r>
            <a:r>
              <a:rPr lang="en-US" dirty="0"/>
              <a:t>v-score &gt; 0</a:t>
            </a:r>
            <a:r>
              <a:rPr lang="en-US" dirty="0" smtClean="0"/>
              <a:t>)</a:t>
            </a:r>
          </a:p>
          <a:p>
            <a:r>
              <a:rPr lang="en-US" dirty="0" smtClean="0"/>
              <a:t>This is the current gold standard, but is an imperfect one </a:t>
            </a:r>
            <a:endParaRPr lang="en-US" dirty="0" smtClean="0"/>
          </a:p>
          <a:p>
            <a:pPr lvl="1"/>
            <a:endParaRPr lang="en-US" dirty="0" smtClean="0"/>
          </a:p>
          <a:p>
            <a:pPr lvl="1"/>
            <a:endParaRPr lang="en-US" dirty="0" smtClean="0"/>
          </a:p>
        </p:txBody>
      </p:sp>
      <p:sp>
        <p:nvSpPr>
          <p:cNvPr id="6" name="Rectangle 5"/>
          <p:cNvSpPr/>
          <p:nvPr/>
        </p:nvSpPr>
        <p:spPr>
          <a:xfrm>
            <a:off x="0" y="6027003"/>
            <a:ext cx="6429376" cy="615553"/>
          </a:xfrm>
          <a:prstGeom prst="rect">
            <a:avLst/>
          </a:prstGeom>
        </p:spPr>
        <p:txBody>
          <a:bodyPr wrap="square">
            <a:spAutoFit/>
          </a:bodyPr>
          <a:lstStyle/>
          <a:p>
            <a:endParaRPr lang="da-DK" sz="1600" dirty="0" smtClean="0">
              <a:latin typeface="Arial" pitchFamily="34" charset="0"/>
              <a:cs typeface="Arial" pitchFamily="34" charset="0"/>
            </a:endParaRPr>
          </a:p>
          <a:p>
            <a:pPr marL="228600" indent="-228600">
              <a:buAutoNum type="arabicPeriod"/>
            </a:pPr>
            <a:r>
              <a:rPr lang="da-DK" sz="900" dirty="0" smtClean="0">
                <a:latin typeface="Arial" pitchFamily="34" charset="0"/>
                <a:cs typeface="Arial" pitchFamily="34" charset="0"/>
              </a:rPr>
              <a:t>Racusen LC, et al. </a:t>
            </a:r>
            <a:r>
              <a:rPr lang="da-DK" sz="900" i="1" dirty="0" smtClean="0">
                <a:latin typeface="Arial" pitchFamily="34" charset="0"/>
                <a:cs typeface="Arial" pitchFamily="34" charset="0"/>
              </a:rPr>
              <a:t>Kidney Int</a:t>
            </a:r>
            <a:r>
              <a:rPr lang="da-DK" sz="900" dirty="0" smtClean="0">
                <a:latin typeface="Arial" pitchFamily="34" charset="0"/>
                <a:cs typeface="Arial" pitchFamily="34" charset="0"/>
              </a:rPr>
              <a:t>. 1999; 55:713–723.</a:t>
            </a:r>
          </a:p>
          <a:p>
            <a:pPr marL="228600" indent="-228600">
              <a:buAutoNum type="arabicPeriod"/>
            </a:pPr>
            <a:r>
              <a:rPr lang="da-DK" sz="900" dirty="0" smtClean="0">
                <a:latin typeface="Arial" pitchFamily="34" charset="0"/>
                <a:cs typeface="Arial" pitchFamily="34" charset="0"/>
              </a:rPr>
              <a:t>Racusen LC, et al. </a:t>
            </a:r>
            <a:r>
              <a:rPr lang="en-US" sz="900" i="1" dirty="0" smtClean="0">
                <a:latin typeface="Arial" pitchFamily="34" charset="0"/>
                <a:cs typeface="Arial" pitchFamily="34" charset="0"/>
              </a:rPr>
              <a:t>Kidney Int. </a:t>
            </a:r>
            <a:r>
              <a:rPr lang="en-US" sz="900" dirty="0" smtClean="0">
                <a:latin typeface="Arial" pitchFamily="34" charset="0"/>
                <a:cs typeface="Arial" pitchFamily="34" charset="0"/>
              </a:rPr>
              <a:t>1993; 44:411</a:t>
            </a:r>
            <a:r>
              <a:rPr lang="da-DK" sz="900" dirty="0" smtClean="0">
                <a:latin typeface="Arial" pitchFamily="34" charset="0"/>
                <a:cs typeface="Arial" pitchFamily="34" charset="0"/>
              </a:rPr>
              <a:t>–</a:t>
            </a:r>
            <a:r>
              <a:rPr lang="en-US" sz="900" dirty="0" smtClean="0">
                <a:latin typeface="Arial" pitchFamily="34" charset="0"/>
                <a:cs typeface="Arial" pitchFamily="34" charset="0"/>
              </a:rPr>
              <a:t>422. </a:t>
            </a:r>
            <a:r>
              <a:rPr lang="en-US" sz="900" smtClean="0">
                <a:latin typeface="Arial" pitchFamily="34" charset="0"/>
                <a:cs typeface="Arial" pitchFamily="34" charset="0"/>
              </a:rPr>
              <a:t>(image)</a:t>
            </a:r>
            <a:endParaRPr lang="en-US" sz="900" dirty="0">
              <a:latin typeface="Arial" pitchFamily="34" charset="0"/>
              <a:cs typeface="Arial" pitchFamily="34" charset="0"/>
            </a:endParaRP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648200" y="2344549"/>
            <a:ext cx="4038600" cy="2732465"/>
          </a:xfrm>
          <a:prstGeom prst="rect">
            <a:avLst/>
          </a:prstGeom>
          <a:noFill/>
          <a:ln w="9525">
            <a:noFill/>
            <a:miter lim="800000"/>
            <a:headEnd/>
            <a:tailEnd/>
          </a:ln>
        </p:spPr>
      </p:pic>
      <p:sp>
        <p:nvSpPr>
          <p:cNvPr id="8" name="TextBox 7"/>
          <p:cNvSpPr txBox="1"/>
          <p:nvPr/>
        </p:nvSpPr>
        <p:spPr>
          <a:xfrm>
            <a:off x="4597400" y="5245100"/>
            <a:ext cx="3581400" cy="646331"/>
          </a:xfrm>
          <a:prstGeom prst="rect">
            <a:avLst/>
          </a:prstGeom>
          <a:noFill/>
        </p:spPr>
        <p:txBody>
          <a:bodyPr wrap="square" rtlCol="0">
            <a:spAutoFit/>
          </a:bodyPr>
          <a:lstStyle/>
          <a:p>
            <a:r>
              <a:rPr lang="en-US" sz="1200" dirty="0" err="1" smtClean="0"/>
              <a:t>Glomerulitis</a:t>
            </a:r>
            <a:r>
              <a:rPr lang="en-US" sz="1200" dirty="0" smtClean="0"/>
              <a:t> showing extensive capillary occlusion by endothelial swelling and accumulation of</a:t>
            </a:r>
          </a:p>
          <a:p>
            <a:r>
              <a:rPr lang="en-US" sz="1200" dirty="0" err="1" smtClean="0"/>
              <a:t>monocytes</a:t>
            </a:r>
            <a:r>
              <a:rPr lang="en-US" sz="1200" dirty="0" smtClean="0"/>
              <a:t> (PAS, x 120)</a:t>
            </a:r>
            <a:endParaRPr lang="en-US" sz="1200" dirty="0"/>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Banff Guidelines Have Limitation and Need To Be Refined </a:t>
            </a:r>
            <a:endParaRPr lang="en-US" dirty="0"/>
          </a:p>
        </p:txBody>
      </p:sp>
      <p:sp>
        <p:nvSpPr>
          <p:cNvPr id="3" name="Content Placeholder 2"/>
          <p:cNvSpPr>
            <a:spLocks noGrp="1"/>
          </p:cNvSpPr>
          <p:nvPr>
            <p:ph idx="1"/>
          </p:nvPr>
        </p:nvSpPr>
        <p:spPr/>
        <p:txBody>
          <a:bodyPr>
            <a:normAutofit/>
          </a:bodyPr>
          <a:lstStyle/>
          <a:p>
            <a:r>
              <a:rPr lang="en-US" dirty="0" smtClean="0"/>
              <a:t>Same histologic features are seen in:</a:t>
            </a:r>
          </a:p>
          <a:p>
            <a:pPr lvl="1"/>
            <a:r>
              <a:rPr lang="en-US" dirty="0" smtClean="0"/>
              <a:t>Renal injury, infection, glomerulonephritis</a:t>
            </a:r>
            <a:r>
              <a:rPr lang="en-US" baseline="30000" dirty="0" smtClean="0"/>
              <a:t>1,2</a:t>
            </a:r>
            <a:r>
              <a:rPr lang="en-US" dirty="0" smtClean="0"/>
              <a:t> </a:t>
            </a:r>
          </a:p>
          <a:p>
            <a:pPr lvl="1"/>
            <a:r>
              <a:rPr lang="en-US" dirty="0" smtClean="0"/>
              <a:t>Well-functioning kidney transplants</a:t>
            </a:r>
            <a:r>
              <a:rPr lang="en-US" baseline="30000" dirty="0"/>
              <a:t>1,2</a:t>
            </a:r>
            <a:r>
              <a:rPr lang="en-US" dirty="0"/>
              <a:t> </a:t>
            </a:r>
            <a:endParaRPr lang="en-US" dirty="0" smtClean="0"/>
          </a:p>
          <a:p>
            <a:pPr lvl="0"/>
            <a:r>
              <a:rPr lang="en-US" dirty="0"/>
              <a:t>Intimal arteritis also occurs in antibody mediated rejection (ABMR) and is therefore not a specific TCMR </a:t>
            </a:r>
            <a:r>
              <a:rPr lang="en-US" dirty="0" smtClean="0"/>
              <a:t>indicator</a:t>
            </a:r>
            <a:r>
              <a:rPr lang="en-US" baseline="30000" dirty="0" smtClean="0"/>
              <a:t>2</a:t>
            </a:r>
            <a:r>
              <a:rPr lang="en-US" dirty="0" smtClean="0"/>
              <a:t> </a:t>
            </a:r>
            <a:endParaRPr lang="en-US" dirty="0"/>
          </a:p>
          <a:p>
            <a:r>
              <a:rPr lang="en-US" dirty="0" smtClean="0"/>
              <a:t>TCMR manifestations modified </a:t>
            </a:r>
            <a:r>
              <a:rPr lang="en-US" dirty="0"/>
              <a:t>by </a:t>
            </a:r>
            <a:r>
              <a:rPr lang="en-US" dirty="0" smtClean="0"/>
              <a:t>drugs</a:t>
            </a:r>
            <a:r>
              <a:rPr lang="en-US" dirty="0"/>
              <a:t> </a:t>
            </a:r>
            <a:r>
              <a:rPr lang="en-US" dirty="0" smtClean="0"/>
              <a:t>may escape detection</a:t>
            </a:r>
            <a:r>
              <a:rPr lang="en-US" baseline="30000" dirty="0" smtClean="0"/>
              <a:t>2</a:t>
            </a:r>
            <a:endParaRPr lang="en-US" dirty="0" smtClean="0"/>
          </a:p>
          <a:p>
            <a:r>
              <a:rPr lang="en-US" dirty="0" smtClean="0"/>
              <a:t>A molecular definition of TCMR could offer </a:t>
            </a:r>
            <a:r>
              <a:rPr lang="en-US" dirty="0" smtClean="0"/>
              <a:t>more precise diagnosis to </a:t>
            </a:r>
            <a:r>
              <a:rPr lang="en-US" dirty="0" smtClean="0"/>
              <a:t>these cases</a:t>
            </a:r>
            <a:r>
              <a:rPr lang="en-US" baseline="30000" dirty="0" smtClean="0"/>
              <a:t>2</a:t>
            </a:r>
            <a:endParaRPr lang="en-US" dirty="0"/>
          </a:p>
          <a:p>
            <a:endParaRPr lang="en-US" dirty="0"/>
          </a:p>
        </p:txBody>
      </p:sp>
      <p:sp>
        <p:nvSpPr>
          <p:cNvPr id="5" name="Rectangle 4"/>
          <p:cNvSpPr/>
          <p:nvPr/>
        </p:nvSpPr>
        <p:spPr>
          <a:xfrm>
            <a:off x="76200" y="6400800"/>
            <a:ext cx="6429376" cy="369332"/>
          </a:xfrm>
          <a:prstGeom prst="rect">
            <a:avLst/>
          </a:prstGeom>
        </p:spPr>
        <p:txBody>
          <a:bodyPr wrap="square">
            <a:spAutoFit/>
          </a:bodyPr>
          <a:lstStyle/>
          <a:p>
            <a:r>
              <a:rPr lang="da-DK" sz="900" smtClean="0">
                <a:latin typeface="Arial" pitchFamily="34" charset="0"/>
                <a:cs typeface="Arial" pitchFamily="34" charset="0"/>
              </a:rPr>
              <a:t>1. Einecke G, et al. </a:t>
            </a:r>
            <a:r>
              <a:rPr lang="da-DK" sz="900" i="1" smtClean="0">
                <a:latin typeface="Arial" pitchFamily="34" charset="0"/>
                <a:cs typeface="Arial" pitchFamily="34" charset="0"/>
              </a:rPr>
              <a:t>Am J Transplant</a:t>
            </a:r>
            <a:r>
              <a:rPr lang="da-DK" sz="900" smtClean="0">
                <a:latin typeface="Arial" pitchFamily="34" charset="0"/>
                <a:cs typeface="Arial" pitchFamily="34" charset="0"/>
              </a:rPr>
              <a:t>. Mar 2009;9(3):483-493.</a:t>
            </a:r>
          </a:p>
          <a:p>
            <a:r>
              <a:rPr lang="da-DK" sz="900" smtClean="0">
                <a:latin typeface="Arial" pitchFamily="34" charset="0"/>
                <a:cs typeface="Arial" pitchFamily="34" charset="0"/>
              </a:rPr>
              <a:t>2.Famulski KS, et al. </a:t>
            </a:r>
            <a:r>
              <a:rPr lang="da-DK" sz="900" i="1" smtClean="0">
                <a:latin typeface="Arial" pitchFamily="34" charset="0"/>
                <a:cs typeface="Arial" pitchFamily="34" charset="0"/>
              </a:rPr>
              <a:t>Am J Transplant</a:t>
            </a:r>
            <a:r>
              <a:rPr lang="da-DK" sz="900" smtClean="0">
                <a:latin typeface="Arial" pitchFamily="34" charset="0"/>
                <a:cs typeface="Arial" pitchFamily="34" charset="0"/>
              </a:rPr>
              <a:t>. 2010; 10:810-820.</a:t>
            </a:r>
            <a:endParaRPr lang="en-US" sz="900" dirty="0"/>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Molecular Definition of TCMR Will Help Improve Banff Guidelines </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Background:</a:t>
            </a:r>
          </a:p>
          <a:p>
            <a:pPr lvl="1"/>
            <a:r>
              <a:rPr lang="en-US" dirty="0" smtClean="0"/>
              <a:t>Histopathology is an </a:t>
            </a:r>
            <a:r>
              <a:rPr lang="en-US" dirty="0"/>
              <a:t>imperfect gold </a:t>
            </a:r>
            <a:r>
              <a:rPr lang="en-US" dirty="0" smtClean="0"/>
              <a:t>standard</a:t>
            </a:r>
            <a:endParaRPr lang="en-US" dirty="0"/>
          </a:p>
          <a:p>
            <a:pPr lvl="1"/>
            <a:r>
              <a:rPr lang="en-US" dirty="0" smtClean="0"/>
              <a:t>Comparisons of transcripts </a:t>
            </a:r>
            <a:r>
              <a:rPr lang="en-US" dirty="0"/>
              <a:t>to histologic lesions </a:t>
            </a:r>
            <a:r>
              <a:rPr lang="en-US" dirty="0" smtClean="0"/>
              <a:t>revealed inconsistencies with Banff </a:t>
            </a:r>
            <a:r>
              <a:rPr lang="en-US" dirty="0"/>
              <a:t>diagnostic </a:t>
            </a:r>
            <a:r>
              <a:rPr lang="en-US" dirty="0" smtClean="0"/>
              <a:t>labels, for example:</a:t>
            </a:r>
          </a:p>
          <a:p>
            <a:pPr lvl="2"/>
            <a:r>
              <a:rPr lang="en-US" dirty="0" err="1" smtClean="0"/>
              <a:t>Tubulitis</a:t>
            </a:r>
            <a:r>
              <a:rPr lang="en-US" dirty="0" smtClean="0"/>
              <a:t> grades t1 and t2 have </a:t>
            </a:r>
            <a:r>
              <a:rPr lang="en-US" dirty="0"/>
              <a:t>identical molecular abnormalities</a:t>
            </a:r>
          </a:p>
          <a:p>
            <a:pPr lvl="2"/>
            <a:r>
              <a:rPr lang="en-US" dirty="0" smtClean="0"/>
              <a:t>Some </a:t>
            </a:r>
            <a:r>
              <a:rPr lang="en-US" dirty="0"/>
              <a:t>biopsies labeled ‘borderline’ are actually typical </a:t>
            </a:r>
            <a:r>
              <a:rPr lang="en-US" dirty="0" smtClean="0"/>
              <a:t>TCMR</a:t>
            </a:r>
          </a:p>
          <a:p>
            <a:r>
              <a:rPr lang="en-US" dirty="0" smtClean="0"/>
              <a:t>To refine Banff labels, a molecular definition of TCMR was derived  </a:t>
            </a:r>
          </a:p>
          <a:p>
            <a:pPr lvl="1"/>
            <a:r>
              <a:rPr lang="en-US" dirty="0" smtClean="0"/>
              <a:t>This definition identified a transcript pattern that is:</a:t>
            </a:r>
          </a:p>
          <a:p>
            <a:pPr lvl="3"/>
            <a:r>
              <a:rPr lang="en-US" dirty="0"/>
              <a:t>I</a:t>
            </a:r>
            <a:r>
              <a:rPr lang="en-US" dirty="0" smtClean="0"/>
              <a:t>ndependent of histology knowledge</a:t>
            </a:r>
          </a:p>
          <a:p>
            <a:pPr lvl="3"/>
            <a:r>
              <a:rPr lang="en-US" dirty="0" smtClean="0"/>
              <a:t>Not </a:t>
            </a:r>
            <a:r>
              <a:rPr lang="en-US" dirty="0"/>
              <a:t>seen in ABMR and rare in other types of biopsies </a:t>
            </a:r>
            <a:endParaRPr lang="en-US" dirty="0" smtClean="0"/>
          </a:p>
          <a:p>
            <a:pPr marL="0" indent="0">
              <a:buNone/>
            </a:pPr>
            <a:endParaRPr lang="en-US" dirty="0"/>
          </a:p>
          <a:p>
            <a:pPr lvl="1"/>
            <a:endParaRPr lang="en-US" dirty="0" smtClean="0"/>
          </a:p>
          <a:p>
            <a:endParaRPr lang="en-US" dirty="0" smtClean="0"/>
          </a:p>
          <a:p>
            <a:endParaRPr lang="en-US" dirty="0"/>
          </a:p>
          <a:p>
            <a:pPr marL="457200" lvl="1" indent="0">
              <a:buNone/>
            </a:pPr>
            <a:endParaRPr lang="en-US" dirty="0" smtClean="0"/>
          </a:p>
          <a:p>
            <a:endParaRPr lang="en-US" dirty="0"/>
          </a:p>
        </p:txBody>
      </p:sp>
      <p:sp>
        <p:nvSpPr>
          <p:cNvPr id="6" name="Rectangle 5"/>
          <p:cNvSpPr/>
          <p:nvPr/>
        </p:nvSpPr>
        <p:spPr>
          <a:xfrm>
            <a:off x="76200" y="6133700"/>
            <a:ext cx="6429376" cy="507831"/>
          </a:xfrm>
          <a:prstGeom prst="rect">
            <a:avLst/>
          </a:prstGeom>
        </p:spPr>
        <p:txBody>
          <a:bodyPr wrap="square">
            <a:spAutoFit/>
          </a:bodyPr>
          <a:lstStyle/>
          <a:p>
            <a:r>
              <a:rPr lang="da-DK" sz="900" dirty="0" smtClean="0">
                <a:latin typeface="Arial" pitchFamily="34" charset="0"/>
                <a:cs typeface="Arial" pitchFamily="34" charset="0"/>
              </a:rPr>
              <a:t>1. Reeve J, et al. </a:t>
            </a:r>
            <a:r>
              <a:rPr lang="da-DK" sz="900" i="1" dirty="0" smtClean="0">
                <a:latin typeface="Arial" pitchFamily="34" charset="0"/>
                <a:cs typeface="Arial" pitchFamily="34" charset="0"/>
              </a:rPr>
              <a:t>Am J Transplant</a:t>
            </a:r>
            <a:r>
              <a:rPr lang="da-DK" sz="900" dirty="0" smtClean="0">
                <a:latin typeface="Arial" pitchFamily="34" charset="0"/>
                <a:cs typeface="Arial" pitchFamily="34" charset="0"/>
              </a:rPr>
              <a:t>. 2009; 9: 1802–1810.</a:t>
            </a:r>
          </a:p>
          <a:p>
            <a:r>
              <a:rPr lang="da-DK" sz="900" dirty="0" smtClean="0">
                <a:latin typeface="Arial" pitchFamily="34" charset="0"/>
                <a:cs typeface="Arial" pitchFamily="34" charset="0"/>
              </a:rPr>
              <a:t>2.Famulski KS, et al. </a:t>
            </a:r>
            <a:r>
              <a:rPr lang="da-DK" sz="900" i="1" dirty="0" smtClean="0">
                <a:latin typeface="Arial" pitchFamily="34" charset="0"/>
                <a:cs typeface="Arial" pitchFamily="34" charset="0"/>
              </a:rPr>
              <a:t>Am J Transplant</a:t>
            </a:r>
            <a:r>
              <a:rPr lang="da-DK" sz="900" dirty="0" smtClean="0">
                <a:latin typeface="Arial" pitchFamily="34" charset="0"/>
                <a:cs typeface="Arial" pitchFamily="34" charset="0"/>
              </a:rPr>
              <a:t>. 2010; 10:810-820.</a:t>
            </a:r>
          </a:p>
          <a:p>
            <a:r>
              <a:rPr lang="da-DK" sz="900" dirty="0" smtClean="0">
                <a:latin typeface="Arial" pitchFamily="34" charset="0"/>
                <a:cs typeface="Arial" pitchFamily="34" charset="0"/>
              </a:rPr>
              <a:t>3. Famulski KS,  et al. </a:t>
            </a:r>
            <a:r>
              <a:rPr lang="da-DK" sz="900" i="1" dirty="0" smtClean="0">
                <a:latin typeface="Arial" pitchFamily="34" charset="0"/>
                <a:cs typeface="Arial" pitchFamily="34" charset="0"/>
              </a:rPr>
              <a:t>Am J Transplant</a:t>
            </a:r>
            <a:r>
              <a:rPr lang="da-DK" sz="900" dirty="0" smtClean="0">
                <a:latin typeface="Arial" pitchFamily="34" charset="0"/>
                <a:cs typeface="Arial" pitchFamily="34" charset="0"/>
              </a:rPr>
              <a:t>. 2010; 10:489-496.</a:t>
            </a:r>
            <a:endParaRPr lang="en-US" sz="900" dirty="0"/>
          </a:p>
        </p:txBody>
      </p:sp>
    </p:spTree>
    <p:extLst>
      <p:ext uri="{BB962C8B-B14F-4D97-AF65-F5344CB8AC3E}">
        <p14:creationId xmlns:p14="http://schemas.microsoft.com/office/powerpoint/2010/main" val="27402516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645bc77e5d595f1ec2933605447f6dc987ab44"/>
</p:tagLst>
</file>

<file path=ppt/theme/theme1.xml><?xml version="1.0" encoding="utf-8"?>
<a:theme xmlns:a="http://schemas.openxmlformats.org/drawingml/2006/main" name="1_Office Theme">
  <a:themeElements>
    <a:clrScheme name="Sanofi">
      <a:dk1>
        <a:sysClr val="windowText" lastClr="000000"/>
      </a:dk1>
      <a:lt1>
        <a:sysClr val="window" lastClr="FFFFFF"/>
      </a:lt1>
      <a:dk2>
        <a:srgbClr val="000000"/>
      </a:dk2>
      <a:lt2>
        <a:srgbClr val="FFFFFF"/>
      </a:lt2>
      <a:accent1>
        <a:srgbClr val="CE7B2D"/>
      </a:accent1>
      <a:accent2>
        <a:srgbClr val="595D3E"/>
      </a:accent2>
      <a:accent3>
        <a:srgbClr val="B94230"/>
      </a:accent3>
      <a:accent4>
        <a:srgbClr val="1F4F6F"/>
      </a:accent4>
      <a:accent5>
        <a:srgbClr val="5F433A"/>
      </a:accent5>
      <a:accent6>
        <a:srgbClr val="D09B2C"/>
      </a:accent6>
      <a:hlink>
        <a:srgbClr val="3F3F3F"/>
      </a:hlink>
      <a:folHlink>
        <a:srgbClr val="000000"/>
      </a:folHlink>
    </a:clrScheme>
    <a:fontScheme name="sanofi">
      <a:majorFont>
        <a:latin typeface="Univers 47 CondensedLight"/>
        <a:ea typeface=""/>
        <a:cs typeface=""/>
      </a:majorFont>
      <a:minorFont>
        <a:latin typeface="Mini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1463DCE44A714BA94E1F2475B79EB0" ma:contentTypeVersion="0" ma:contentTypeDescription="Create a new document." ma:contentTypeScope="" ma:versionID="ea7c9847a2d36f9266a61f8175c83d4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7E0FE-511E-4D91-91B6-258C715C184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BD61BCDF-B3AB-47B2-8825-740E20843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23DCBA7-32F6-4FC8-BF75-F927D2E2AE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3635</TotalTime>
  <Words>5988</Words>
  <Application>Microsoft Office PowerPoint</Application>
  <PresentationFormat>On-screen Show (4:3)</PresentationFormat>
  <Paragraphs>547</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Cellular and Antibody Mediated Graft Rejection:</vt:lpstr>
      <vt:lpstr>Overview</vt:lpstr>
      <vt:lpstr>T Cell Mediated Rejection (TCMR)</vt:lpstr>
      <vt:lpstr>TCMR – Molecular Mechanisms Create Histophathology Lesions</vt:lpstr>
      <vt:lpstr>TCMR – Activating the T Cells </vt:lpstr>
      <vt:lpstr>TCMR- How the T Cells Proliferate and Reach the Graft to Cause Inflammation </vt:lpstr>
      <vt:lpstr>Banff Histology Guidelines Were a useful First Step at Diagnosing TCMR </vt:lpstr>
      <vt:lpstr>Banff Guidelines Have Limitation and Need To Be Refined </vt:lpstr>
      <vt:lpstr>A Molecular Definition of TCMR Will Help Improve Banff Guidelines </vt:lpstr>
      <vt:lpstr>Capturing All Episodes of TCMR Requires Molecular Detail </vt:lpstr>
      <vt:lpstr>Antibody Mediated Rejection (ABMR)</vt:lpstr>
      <vt:lpstr>ABMR – Antibodies, B Cells and T Cells</vt:lpstr>
      <vt:lpstr>B cell Development, Activation and relationship to T cells</vt:lpstr>
      <vt:lpstr>T Cell Regulatory Mechanisms</vt:lpstr>
      <vt:lpstr>Types of ABMR</vt:lpstr>
      <vt:lpstr>Types of ABMR</vt:lpstr>
      <vt:lpstr>ABMR - Clinical Impact</vt:lpstr>
      <vt:lpstr>B Cells, Complement and ABMR</vt:lpstr>
      <vt:lpstr>Diagnosing ABMR</vt:lpstr>
      <vt:lpstr>ABMR Histopathology</vt:lpstr>
      <vt:lpstr>DeKAF C4d+ Phenotype</vt:lpstr>
      <vt:lpstr>Cd4- Phenotype - Impact to Banff Guidelines</vt:lpstr>
      <vt:lpstr>New Algorithm for ABMR Detection</vt:lpstr>
      <vt:lpstr>Clinical Relevance of New Developments</vt:lpstr>
      <vt:lpstr>Laboratory Diagnostics</vt:lpstr>
      <vt:lpstr>The Current State of Laboratory Diagnostics </vt:lpstr>
      <vt:lpstr>Critical Updates to the Diagnostic Repertoire</vt:lpstr>
      <vt:lpstr>ABMR Treatment Strategies</vt:lpstr>
      <vt:lpstr>Summary</vt:lpstr>
      <vt:lpstr>Summary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and Antibody Mediated Graft Rejection</dc:title>
  <dc:creator>amy</dc:creator>
  <cp:lastModifiedBy>amy</cp:lastModifiedBy>
  <cp:revision>324</cp:revision>
  <dcterms:created xsi:type="dcterms:W3CDTF">2012-10-26T20:20:12Z</dcterms:created>
  <dcterms:modified xsi:type="dcterms:W3CDTF">2012-11-20T17:24:05Z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0x010100BE1463DCE44A714BA94E1F2475B79EB0</vt:lpwstr>
  </property>
</Properties>
</file>